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obquy6cYnTsdPjygTqdmh+wEb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2CC979-D119-4F01-85D9-4A709FD6D286}">
  <a:tblStyle styleId="{EC2CC979-D119-4F01-85D9-4A709FD6D28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629dfd4c3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2629dfd4c3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2629dfd4c3c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629dfd4c3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629dfd4c3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instagram.com/icannorg" TargetMode="External"/><Relationship Id="rId13" Type="http://schemas.openxmlformats.org/officeDocument/2006/relationships/image" Target="../media/image19.png"/><Relationship Id="rId3" Type="http://schemas.openxmlformats.org/officeDocument/2006/relationships/hyperlink" Target="https://www.facebook.com/icannorg" TargetMode="External"/><Relationship Id="rId7" Type="http://schemas.openxmlformats.org/officeDocument/2006/relationships/image" Target="../media/image16.png"/><Relationship Id="rId12" Type="http://schemas.openxmlformats.org/officeDocument/2006/relationships/hyperlink" Target="https://www.flickr.com/photos/icann" TargetMode="Externa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soundcloud.com/icann" TargetMode="Externa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hyperlink" Target="https://www.linkedin.com/company/icann" TargetMode="External"/><Relationship Id="rId4" Type="http://schemas.openxmlformats.org/officeDocument/2006/relationships/hyperlink" Target="https://www.twitter.com/icann" TargetMode="External"/><Relationship Id="rId9" Type="http://schemas.openxmlformats.org/officeDocument/2006/relationships/image" Target="../media/image17.png"/><Relationship Id="rId14" Type="http://schemas.openxmlformats.org/officeDocument/2006/relationships/hyperlink" Target="https://www.youtube.com/user/ICANNnews"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28"/>
        <p:cNvGrpSpPr/>
        <p:nvPr/>
      </p:nvGrpSpPr>
      <p:grpSpPr>
        <a:xfrm>
          <a:off x="0" y="0"/>
          <a:ext cx="0" cy="0"/>
          <a:chOff x="0" y="0"/>
          <a:chExt cx="0" cy="0"/>
        </a:xfrm>
      </p:grpSpPr>
      <p:sp>
        <p:nvSpPr>
          <p:cNvPr id="29" name="Google Shape;29;p19"/>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 name="Google Shape;30;p19"/>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31" name="Google Shape;31;p19"/>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32" name="Google Shape;32;p19"/>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3" name="Google Shape;33;p19"/>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 name="Google Shape;34;p19"/>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35" name="Google Shape;35;p19"/>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6" name="Google Shape;36;p19"/>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sp>
        <p:nvSpPr>
          <p:cNvPr id="37" name="Google Shape;37;p19"/>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19"/>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39" name="Google Shape;39;p19"/>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0" name="Google Shape;40;p19"/>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1" name="Google Shape;41;p19"/>
          <p:cNvSpPr txBox="1">
            <a:spLocks noGrp="1"/>
          </p:cNvSpPr>
          <p:nvPr>
            <p:ph type="body" idx="4"/>
          </p:nvPr>
        </p:nvSpPr>
        <p:spPr>
          <a:xfrm>
            <a:off x="2070848" y="3652549"/>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42" name="Google Shape;42;p19"/>
          <p:cNvGrpSpPr/>
          <p:nvPr/>
        </p:nvGrpSpPr>
        <p:grpSpPr>
          <a:xfrm>
            <a:off x="369136" y="4889634"/>
            <a:ext cx="1155691" cy="926429"/>
            <a:chOff x="3326325" y="4936267"/>
            <a:chExt cx="631663" cy="506356"/>
          </a:xfrm>
        </p:grpSpPr>
        <p:sp>
          <p:nvSpPr>
            <p:cNvPr id="43" name="Google Shape;43;p1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4" name="Google Shape;44;p1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 name="Google Shape;45;p1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 name="Google Shape;46;p1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7" name="Google Shape;47;p1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 name="Google Shape;48;p1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 name="Google Shape;49;p1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0" name="Google Shape;50;p1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66"/>
        <p:cNvGrpSpPr/>
        <p:nvPr/>
      </p:nvGrpSpPr>
      <p:grpSpPr>
        <a:xfrm>
          <a:off x="0" y="0"/>
          <a:ext cx="0" cy="0"/>
          <a:chOff x="0" y="0"/>
          <a:chExt cx="0" cy="0"/>
        </a:xfrm>
      </p:grpSpPr>
      <p:sp>
        <p:nvSpPr>
          <p:cNvPr id="167" name="Google Shape;167;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68" name="Google Shape;168;p2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69" name="Google Shape;169;p28"/>
          <p:cNvCxnSpPr/>
          <p:nvPr/>
        </p:nvCxnSpPr>
        <p:spPr>
          <a:xfrm rot="10800000">
            <a:off x="0" y="608075"/>
            <a:ext cx="9144000" cy="0"/>
          </a:xfrm>
          <a:prstGeom prst="straightConnector1">
            <a:avLst/>
          </a:prstGeom>
          <a:noFill/>
          <a:ln w="12700" cap="flat" cmpd="sng">
            <a:solidFill>
              <a:srgbClr val="FFFFFF"/>
            </a:solidFill>
            <a:prstDash val="solid"/>
            <a:round/>
            <a:headEnd type="none" w="sm" len="sm"/>
            <a:tailEnd type="none" w="sm" len="sm"/>
          </a:ln>
        </p:spPr>
      </p:cxnSp>
      <p:cxnSp>
        <p:nvCxnSpPr>
          <p:cNvPr id="170" name="Google Shape;170;p28"/>
          <p:cNvCxnSpPr/>
          <p:nvPr/>
        </p:nvCxnSpPr>
        <p:spPr>
          <a:xfrm rot="10800000">
            <a:off x="0" y="6320550"/>
            <a:ext cx="9178500" cy="0"/>
          </a:xfrm>
          <a:prstGeom prst="straightConnector1">
            <a:avLst/>
          </a:prstGeom>
          <a:noFill/>
          <a:ln w="12700" cap="flat" cmpd="sng">
            <a:solidFill>
              <a:srgbClr val="FFFFFF"/>
            </a:solidFill>
            <a:prstDash val="solid"/>
            <a:round/>
            <a:headEnd type="none" w="sm" len="sm"/>
            <a:tailEnd type="none" w="sm" len="sm"/>
          </a:ln>
        </p:spPr>
      </p:cxnSp>
      <p:grpSp>
        <p:nvGrpSpPr>
          <p:cNvPr id="171" name="Google Shape;171;p28"/>
          <p:cNvGrpSpPr/>
          <p:nvPr/>
        </p:nvGrpSpPr>
        <p:grpSpPr>
          <a:xfrm>
            <a:off x="245437" y="6466186"/>
            <a:ext cx="349815" cy="280369"/>
            <a:chOff x="3326325" y="4936267"/>
            <a:chExt cx="631663" cy="506356"/>
          </a:xfrm>
        </p:grpSpPr>
        <p:sp>
          <p:nvSpPr>
            <p:cNvPr id="172" name="Google Shape;172;p2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3" name="Google Shape;173;p2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4" name="Google Shape;174;p2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5" name="Google Shape;175;p2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6" name="Google Shape;176;p2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7" name="Google Shape;177;p2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8" name="Google Shape;178;p2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9" name="Google Shape;179;p2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80"/>
        <p:cNvGrpSpPr/>
        <p:nvPr/>
      </p:nvGrpSpPr>
      <p:grpSpPr>
        <a:xfrm>
          <a:off x="0" y="0"/>
          <a:ext cx="0" cy="0"/>
          <a:chOff x="0" y="0"/>
          <a:chExt cx="0" cy="0"/>
        </a:xfrm>
      </p:grpSpPr>
      <p:pic>
        <p:nvPicPr>
          <p:cNvPr id="181" name="Google Shape;181;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2" name="Google Shape;182;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83" name="Google Shape;183;p2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4" name="Google Shape;184;p2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5" name="Google Shape;185;p2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6" name="Google Shape;186;p2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7" name="Google Shape;187;p2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8" name="Google Shape;188;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9" name="Google Shape;189;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0" name="Google Shape;190;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1" name="Google Shape;191;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2" name="Google Shape;192;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29"/>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94" name="Google Shape;194;p29"/>
          <p:cNvCxnSpPr>
            <a:endCxn id="195"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5" name="Google Shape;195;p29"/>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96" name="Google Shape;196;p29"/>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97" name="Google Shape;197;p29"/>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29"/>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199" name="Google Shape;199;p29"/>
          <p:cNvGrpSpPr/>
          <p:nvPr/>
        </p:nvGrpSpPr>
        <p:grpSpPr>
          <a:xfrm>
            <a:off x="234352" y="6464039"/>
            <a:ext cx="364343" cy="292066"/>
            <a:chOff x="3326325" y="4936267"/>
            <a:chExt cx="631663" cy="506356"/>
          </a:xfrm>
        </p:grpSpPr>
        <p:sp>
          <p:nvSpPr>
            <p:cNvPr id="200" name="Google Shape;200;p2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1" name="Google Shape;201;p2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2" name="Google Shape;202;p2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3" name="Google Shape;203;p2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4" name="Google Shape;204;p2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5" name="Google Shape;205;p2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6" name="Google Shape;206;p2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7" name="Google Shape;207;p2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208"/>
        <p:cNvGrpSpPr/>
        <p:nvPr/>
      </p:nvGrpSpPr>
      <p:grpSpPr>
        <a:xfrm>
          <a:off x="0" y="0"/>
          <a:ext cx="0" cy="0"/>
          <a:chOff x="0" y="0"/>
          <a:chExt cx="0" cy="0"/>
        </a:xfrm>
      </p:grpSpPr>
      <p:pic>
        <p:nvPicPr>
          <p:cNvPr id="209" name="Google Shape;209;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0" name="Google Shape;210;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11" name="Google Shape;211;p3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2" name="Google Shape;212;p3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13" name="Google Shape;213;p3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14" name="Google Shape;214;p3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5" name="Google Shape;215;p3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6" name="Google Shape;216;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7" name="Google Shape;217;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8" name="Google Shape;218;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9" name="Google Shape;219;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0" name="Google Shape;220;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21" name="Google Shape;221;p30"/>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222" name="Google Shape;222;p30"/>
          <p:cNvCxnSpPr>
            <a:endCxn id="223"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3" name="Google Shape;223;p30"/>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24" name="Google Shape;224;p30"/>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25" name="Google Shape;225;p30"/>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30"/>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27" name="Google Shape;227;p30"/>
          <p:cNvGrpSpPr/>
          <p:nvPr/>
        </p:nvGrpSpPr>
        <p:grpSpPr>
          <a:xfrm>
            <a:off x="234352" y="6464039"/>
            <a:ext cx="364343" cy="292066"/>
            <a:chOff x="3326325" y="4936267"/>
            <a:chExt cx="631663" cy="506356"/>
          </a:xfrm>
        </p:grpSpPr>
        <p:sp>
          <p:nvSpPr>
            <p:cNvPr id="228" name="Google Shape;228;p3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9" name="Google Shape;229;p3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0" name="Google Shape;230;p3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1" name="Google Shape;231;p3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2" name="Google Shape;232;p3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3" name="Google Shape;233;p3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4" name="Google Shape;234;p3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5" name="Google Shape;235;p3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236"/>
        <p:cNvGrpSpPr/>
        <p:nvPr/>
      </p:nvGrpSpPr>
      <p:grpSpPr>
        <a:xfrm>
          <a:off x="0" y="0"/>
          <a:ext cx="0" cy="0"/>
          <a:chOff x="0" y="0"/>
          <a:chExt cx="0" cy="0"/>
        </a:xfrm>
      </p:grpSpPr>
      <p:pic>
        <p:nvPicPr>
          <p:cNvPr id="237" name="Google Shape;237;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8" name="Google Shape;238;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39" name="Google Shape;239;p3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0" name="Google Shape;240;p3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41" name="Google Shape;241;p3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42" name="Google Shape;242;p3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3" name="Google Shape;243;p3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44" name="Google Shape;244;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5" name="Google Shape;245;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46" name="Google Shape;246;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47" name="Google Shape;247;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8" name="Google Shape;248;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49" name="Google Shape;249;p31"/>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0" name="Google Shape;250;p31"/>
          <p:cNvCxnSpPr>
            <a:endCxn id="251"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51" name="Google Shape;251;p31"/>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52" name="Google Shape;252;p31"/>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53" name="Google Shape;253;p31"/>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31"/>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55" name="Google Shape;255;p31"/>
          <p:cNvGrpSpPr/>
          <p:nvPr/>
        </p:nvGrpSpPr>
        <p:grpSpPr>
          <a:xfrm>
            <a:off x="234352" y="6464039"/>
            <a:ext cx="364343" cy="292066"/>
            <a:chOff x="3326325" y="4936267"/>
            <a:chExt cx="631663" cy="506356"/>
          </a:xfrm>
        </p:grpSpPr>
        <p:sp>
          <p:nvSpPr>
            <p:cNvPr id="256" name="Google Shape;256;p3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7" name="Google Shape;257;p3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8" name="Google Shape;258;p3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9" name="Google Shape;259;p3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0" name="Google Shape;260;p3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1" name="Google Shape;261;p3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2" name="Google Shape;262;p3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3" name="Google Shape;263;p3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6" name="Google Shape;266;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7" name="Google Shape;267;p3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68" name="Google Shape;268;p3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69" name="Google Shape;269;p3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70" name="Google Shape;270;p3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1" name="Google Shape;271;p3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72" name="Google Shape;272;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3" name="Google Shape;273;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74" name="Google Shape;274;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75" name="Google Shape;275;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6" name="Google Shape;276;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77" name="Google Shape;277;p3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8" name="Google Shape;278;p32"/>
          <p:cNvCxnSpPr>
            <a:endCxn id="279"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79" name="Google Shape;279;p3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0" name="Google Shape;280;p3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81" name="Google Shape;281;p32"/>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3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83" name="Google Shape;283;p32"/>
          <p:cNvGrpSpPr/>
          <p:nvPr/>
        </p:nvGrpSpPr>
        <p:grpSpPr>
          <a:xfrm>
            <a:off x="234352" y="6464039"/>
            <a:ext cx="364343" cy="292066"/>
            <a:chOff x="3326325" y="4936267"/>
            <a:chExt cx="631663" cy="506356"/>
          </a:xfrm>
        </p:grpSpPr>
        <p:sp>
          <p:nvSpPr>
            <p:cNvPr id="284" name="Google Shape;284;p3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5" name="Google Shape;285;p3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6" name="Google Shape;286;p3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7" name="Google Shape;287;p3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8" name="Google Shape;288;p3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9" name="Google Shape;289;p3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0" name="Google Shape;290;p3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1" name="Google Shape;291;p3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92"/>
        <p:cNvGrpSpPr/>
        <p:nvPr/>
      </p:nvGrpSpPr>
      <p:grpSpPr>
        <a:xfrm>
          <a:off x="0" y="0"/>
          <a:ext cx="0" cy="0"/>
          <a:chOff x="0" y="0"/>
          <a:chExt cx="0" cy="0"/>
        </a:xfrm>
      </p:grpSpPr>
      <p:pic>
        <p:nvPicPr>
          <p:cNvPr id="293" name="Google Shape;293;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4" name="Google Shape;294;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5" name="Google Shape;295;p3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6" name="Google Shape;296;p3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97" name="Google Shape;297;p3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98" name="Google Shape;298;p3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9" name="Google Shape;299;p3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300" name="Google Shape;300;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1" name="Google Shape;301;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2" name="Google Shape;302;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3" name="Google Shape;303;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4" name="Google Shape;304;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3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6" name="Google Shape;306;p33"/>
          <p:cNvCxnSpPr>
            <a:endCxn id="30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07" name="Google Shape;307;p3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08" name="Google Shape;308;p3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309" name="Google Shape;309;p33"/>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3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311" name="Google Shape;311;p33"/>
          <p:cNvGrpSpPr/>
          <p:nvPr/>
        </p:nvGrpSpPr>
        <p:grpSpPr>
          <a:xfrm>
            <a:off x="234352" y="6464039"/>
            <a:ext cx="364343" cy="292066"/>
            <a:chOff x="3326325" y="4936267"/>
            <a:chExt cx="631663" cy="506356"/>
          </a:xfrm>
        </p:grpSpPr>
        <p:sp>
          <p:nvSpPr>
            <p:cNvPr id="312" name="Google Shape;312;p3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3" name="Google Shape;313;p3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4" name="Google Shape;314;p3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5" name="Google Shape;315;p3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6" name="Google Shape;316;p3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7" name="Google Shape;317;p3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8" name="Google Shape;318;p3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9" name="Google Shape;319;p3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320"/>
        <p:cNvGrpSpPr/>
        <p:nvPr/>
      </p:nvGrpSpPr>
      <p:grpSpPr>
        <a:xfrm>
          <a:off x="0" y="0"/>
          <a:ext cx="0" cy="0"/>
          <a:chOff x="0" y="0"/>
          <a:chExt cx="0" cy="0"/>
        </a:xfrm>
      </p:grpSpPr>
      <p:pic>
        <p:nvPicPr>
          <p:cNvPr id="321" name="Google Shape;321;p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2" name="Google Shape;322;p34"/>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3" name="Google Shape;323;p34"/>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24" name="Google Shape;324;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25" name="Google Shape;325;p34"/>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26" name="Google Shape;326;p34"/>
          <p:cNvSpPr txBox="1">
            <a:spLocks noGrp="1"/>
          </p:cNvSpPr>
          <p:nvPr>
            <p:ph type="title"/>
          </p:nvPr>
        </p:nvSpPr>
        <p:spPr>
          <a:xfrm>
            <a:off x="564625" y="1308850"/>
            <a:ext cx="62565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27" name="Google Shape;327;p34"/>
          <p:cNvGrpSpPr/>
          <p:nvPr/>
        </p:nvGrpSpPr>
        <p:grpSpPr>
          <a:xfrm>
            <a:off x="245437" y="6466186"/>
            <a:ext cx="349815" cy="280369"/>
            <a:chOff x="3326325" y="4936267"/>
            <a:chExt cx="631663" cy="506356"/>
          </a:xfrm>
        </p:grpSpPr>
        <p:sp>
          <p:nvSpPr>
            <p:cNvPr id="328" name="Google Shape;328;p3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29" name="Google Shape;329;p3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0" name="Google Shape;330;p3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1" name="Google Shape;331;p3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2" name="Google Shape;332;p3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3" name="Google Shape;333;p3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4" name="Google Shape;334;p3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5" name="Google Shape;335;p3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336"/>
        <p:cNvGrpSpPr/>
        <p:nvPr/>
      </p:nvGrpSpPr>
      <p:grpSpPr>
        <a:xfrm>
          <a:off x="0" y="0"/>
          <a:ext cx="0" cy="0"/>
          <a:chOff x="0" y="0"/>
          <a:chExt cx="0" cy="0"/>
        </a:xfrm>
      </p:grpSpPr>
      <p:pic>
        <p:nvPicPr>
          <p:cNvPr id="337" name="Google Shape;337;p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8" name="Google Shape;338;p35"/>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9" name="Google Shape;339;p35"/>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40" name="Google Shape;340;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41" name="Google Shape;341;p35"/>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42" name="Google Shape;342;p35"/>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43" name="Google Shape;343;p35"/>
          <p:cNvGrpSpPr/>
          <p:nvPr/>
        </p:nvGrpSpPr>
        <p:grpSpPr>
          <a:xfrm>
            <a:off x="245437" y="6466186"/>
            <a:ext cx="349815" cy="280369"/>
            <a:chOff x="3326325" y="4936267"/>
            <a:chExt cx="631663" cy="506356"/>
          </a:xfrm>
        </p:grpSpPr>
        <p:sp>
          <p:nvSpPr>
            <p:cNvPr id="344" name="Google Shape;344;p3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5" name="Google Shape;345;p3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6" name="Google Shape;346;p3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7" name="Google Shape;347;p3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8" name="Google Shape;348;p3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9" name="Google Shape;349;p3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0" name="Google Shape;350;p3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1" name="Google Shape;351;p3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352"/>
        <p:cNvGrpSpPr/>
        <p:nvPr/>
      </p:nvGrpSpPr>
      <p:grpSpPr>
        <a:xfrm>
          <a:off x="0" y="0"/>
          <a:ext cx="0" cy="0"/>
          <a:chOff x="0" y="0"/>
          <a:chExt cx="0" cy="0"/>
        </a:xfrm>
      </p:grpSpPr>
      <p:pic>
        <p:nvPicPr>
          <p:cNvPr id="353" name="Google Shape;353;p3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4" name="Google Shape;354;p36"/>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5" name="Google Shape;355;p36"/>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56" name="Google Shape;356;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57" name="Google Shape;357;p36"/>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58" name="Google Shape;358;p36"/>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59" name="Google Shape;359;p36"/>
          <p:cNvGrpSpPr/>
          <p:nvPr/>
        </p:nvGrpSpPr>
        <p:grpSpPr>
          <a:xfrm>
            <a:off x="245437" y="6466186"/>
            <a:ext cx="349815" cy="280369"/>
            <a:chOff x="3326325" y="4936267"/>
            <a:chExt cx="631663" cy="506356"/>
          </a:xfrm>
        </p:grpSpPr>
        <p:sp>
          <p:nvSpPr>
            <p:cNvPr id="360" name="Google Shape;360;p3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1" name="Google Shape;361;p3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2" name="Google Shape;362;p3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3" name="Google Shape;363;p3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4" name="Google Shape;364;p3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5" name="Google Shape;365;p3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6" name="Google Shape;366;p3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7" name="Google Shape;367;p3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368"/>
        <p:cNvGrpSpPr/>
        <p:nvPr/>
      </p:nvGrpSpPr>
      <p:grpSpPr>
        <a:xfrm>
          <a:off x="0" y="0"/>
          <a:ext cx="0" cy="0"/>
          <a:chOff x="0" y="0"/>
          <a:chExt cx="0" cy="0"/>
        </a:xfrm>
      </p:grpSpPr>
      <p:pic>
        <p:nvPicPr>
          <p:cNvPr id="369" name="Google Shape;369;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0" name="Google Shape;370;p37"/>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71" name="Google Shape;371;p37"/>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72" name="Google Shape;372;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73" name="Google Shape;373;p37"/>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74" name="Google Shape;374;p37"/>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5" name="Google Shape;375;p37"/>
          <p:cNvGrpSpPr/>
          <p:nvPr/>
        </p:nvGrpSpPr>
        <p:grpSpPr>
          <a:xfrm>
            <a:off x="245437" y="6466186"/>
            <a:ext cx="349815" cy="280369"/>
            <a:chOff x="3326325" y="4936267"/>
            <a:chExt cx="631663" cy="506356"/>
          </a:xfrm>
        </p:grpSpPr>
        <p:sp>
          <p:nvSpPr>
            <p:cNvPr id="376" name="Google Shape;376;p3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7" name="Google Shape;377;p3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8" name="Google Shape;378;p3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9" name="Google Shape;379;p3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0" name="Google Shape;380;p3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1" name="Google Shape;381;p3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2" name="Google Shape;382;p3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3" name="Google Shape;383;p3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20"/>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384"/>
        <p:cNvGrpSpPr/>
        <p:nvPr/>
      </p:nvGrpSpPr>
      <p:grpSpPr>
        <a:xfrm>
          <a:off x="0" y="0"/>
          <a:ext cx="0" cy="0"/>
          <a:chOff x="0" y="0"/>
          <a:chExt cx="0" cy="0"/>
        </a:xfrm>
      </p:grpSpPr>
      <p:pic>
        <p:nvPicPr>
          <p:cNvPr id="385" name="Google Shape;385;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Google Shape;386;p3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7" name="Google Shape;387;p3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88" name="Google Shape;388;p3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0" name="Google Shape;390;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3" name="Google Shape;393;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94" name="Google Shape;394;p3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38"/>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396" name="Google Shape;396;p38"/>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7" name="Google Shape;397;p38"/>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8" name="Google Shape;398;p38"/>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9" name="Google Shape;399;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0" name="Google Shape;400;p38"/>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01" name="Google Shape;401;p38"/>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02" name="Google Shape;402;p38"/>
          <p:cNvGrpSpPr/>
          <p:nvPr/>
        </p:nvGrpSpPr>
        <p:grpSpPr>
          <a:xfrm>
            <a:off x="234352" y="6464039"/>
            <a:ext cx="364343" cy="292066"/>
            <a:chOff x="3326325" y="4936267"/>
            <a:chExt cx="631663" cy="506356"/>
          </a:xfrm>
        </p:grpSpPr>
        <p:sp>
          <p:nvSpPr>
            <p:cNvPr id="403" name="Google Shape;403;p3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4" name="Google Shape;404;p3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5" name="Google Shape;405;p3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6" name="Google Shape;406;p3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7" name="Google Shape;407;p3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8" name="Google Shape;408;p3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9" name="Google Shape;409;p3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10" name="Google Shape;410;p3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411"/>
        <p:cNvGrpSpPr/>
        <p:nvPr/>
      </p:nvGrpSpPr>
      <p:grpSpPr>
        <a:xfrm>
          <a:off x="0" y="0"/>
          <a:ext cx="0" cy="0"/>
          <a:chOff x="0" y="0"/>
          <a:chExt cx="0" cy="0"/>
        </a:xfrm>
      </p:grpSpPr>
      <p:pic>
        <p:nvPicPr>
          <p:cNvPr id="412" name="Google Shape;412;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3" name="Google Shape;413;p3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14" name="Google Shape;414;p3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5" name="Google Shape;415;p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6" name="Google Shape;416;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7" name="Google Shape;417;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8" name="Google Shape;418;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9" name="Google Shape;419;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20" name="Google Shape;420;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21" name="Google Shape;421;p3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23" name="Google Shape;423;p39"/>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24" name="Google Shape;424;p39"/>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5" name="Google Shape;425;p39"/>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6" name="Google Shape;426;p39"/>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7" name="Google Shape;427;p39"/>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8" name="Google Shape;428;p39"/>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29" name="Google Shape;429;p39"/>
          <p:cNvGrpSpPr/>
          <p:nvPr/>
        </p:nvGrpSpPr>
        <p:grpSpPr>
          <a:xfrm>
            <a:off x="234352" y="6464039"/>
            <a:ext cx="364343" cy="292066"/>
            <a:chOff x="3326325" y="4936267"/>
            <a:chExt cx="631663" cy="506356"/>
          </a:xfrm>
        </p:grpSpPr>
        <p:sp>
          <p:nvSpPr>
            <p:cNvPr id="430" name="Google Shape;430;p3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1" name="Google Shape;431;p3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2" name="Google Shape;432;p3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3" name="Google Shape;433;p3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4" name="Google Shape;434;p3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5" name="Google Shape;435;p3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6" name="Google Shape;436;p3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7" name="Google Shape;437;p3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438"/>
        <p:cNvGrpSpPr/>
        <p:nvPr/>
      </p:nvGrpSpPr>
      <p:grpSpPr>
        <a:xfrm>
          <a:off x="0" y="0"/>
          <a:ext cx="0" cy="0"/>
          <a:chOff x="0" y="0"/>
          <a:chExt cx="0" cy="0"/>
        </a:xfrm>
      </p:grpSpPr>
      <p:pic>
        <p:nvPicPr>
          <p:cNvPr id="439" name="Google Shape;439;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40" name="Google Shape;440;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41" name="Google Shape;441;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42" name="Google Shape;442;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43" name="Google Shape;443;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4" name="Google Shape;444;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7" name="Google Shape;447;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8" name="Google Shape;448;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9" name="Google Shape;449;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0" name="Google Shape;450;p40"/>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51" name="Google Shape;451;p40"/>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2" name="Google Shape;452;p40"/>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3" name="Google Shape;453;p40"/>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4" name="Google Shape;454;p40"/>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5" name="Google Shape;455;p40"/>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56" name="Google Shape;456;p40"/>
          <p:cNvGrpSpPr/>
          <p:nvPr/>
        </p:nvGrpSpPr>
        <p:grpSpPr>
          <a:xfrm>
            <a:off x="234352" y="6464039"/>
            <a:ext cx="364343" cy="292066"/>
            <a:chOff x="3326325" y="4936267"/>
            <a:chExt cx="631663" cy="506356"/>
          </a:xfrm>
        </p:grpSpPr>
        <p:sp>
          <p:nvSpPr>
            <p:cNvPr id="457" name="Google Shape;457;p4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8" name="Google Shape;458;p4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9" name="Google Shape;459;p4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0" name="Google Shape;460;p4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1" name="Google Shape;461;p4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2" name="Google Shape;462;p4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3" name="Google Shape;463;p4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4" name="Google Shape;464;p4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465"/>
        <p:cNvGrpSpPr/>
        <p:nvPr/>
      </p:nvGrpSpPr>
      <p:grpSpPr>
        <a:xfrm>
          <a:off x="0" y="0"/>
          <a:ext cx="0" cy="0"/>
          <a:chOff x="0" y="0"/>
          <a:chExt cx="0" cy="0"/>
        </a:xfrm>
      </p:grpSpPr>
      <p:pic>
        <p:nvPicPr>
          <p:cNvPr id="466" name="Google Shape;466;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7" name="Google Shape;467;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68" name="Google Shape;468;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69" name="Google Shape;469;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70" name="Google Shape;470;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1" name="Google Shape;471;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72" name="Google Shape;472;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73" name="Google Shape;473;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4" name="Google Shape;474;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75" name="Google Shape;475;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6" name="Google Shape;476;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41"/>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78" name="Google Shape;478;p41"/>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79" name="Google Shape;479;p41"/>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0" name="Google Shape;480;p41"/>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1" name="Google Shape;481;p41"/>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2" name="Google Shape;482;p41"/>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83" name="Google Shape;483;p41"/>
          <p:cNvGrpSpPr/>
          <p:nvPr/>
        </p:nvGrpSpPr>
        <p:grpSpPr>
          <a:xfrm>
            <a:off x="234352" y="6464039"/>
            <a:ext cx="364343" cy="292066"/>
            <a:chOff x="3326325" y="4936267"/>
            <a:chExt cx="631663" cy="506356"/>
          </a:xfrm>
        </p:grpSpPr>
        <p:sp>
          <p:nvSpPr>
            <p:cNvPr id="484" name="Google Shape;484;p4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5" name="Google Shape;485;p4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6" name="Google Shape;486;p4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7" name="Google Shape;487;p4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8" name="Google Shape;488;p4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9" name="Google Shape;489;p4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0" name="Google Shape;490;p4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1" name="Google Shape;491;p4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492"/>
        <p:cNvGrpSpPr/>
        <p:nvPr/>
      </p:nvGrpSpPr>
      <p:grpSpPr>
        <a:xfrm>
          <a:off x="0" y="0"/>
          <a:ext cx="0" cy="0"/>
          <a:chOff x="0" y="0"/>
          <a:chExt cx="0" cy="0"/>
        </a:xfrm>
      </p:grpSpPr>
      <p:pic>
        <p:nvPicPr>
          <p:cNvPr id="493" name="Google Shape;493;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94" name="Google Shape;494;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5" name="Google Shape;495;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96" name="Google Shape;496;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97" name="Google Shape;497;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8" name="Google Shape;498;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99" name="Google Shape;499;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0" name="Google Shape;500;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1" name="Google Shape;501;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3" name="Google Shape;503;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4" name="Google Shape;504;p42"/>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05" name="Google Shape;505;p42"/>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6" name="Google Shape;506;p42"/>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7" name="Google Shape;507;p42"/>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8" name="Google Shape;508;p42"/>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9" name="Google Shape;509;p42"/>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10" name="Google Shape;510;p42"/>
          <p:cNvGrpSpPr/>
          <p:nvPr/>
        </p:nvGrpSpPr>
        <p:grpSpPr>
          <a:xfrm>
            <a:off x="234352" y="6464039"/>
            <a:ext cx="364343" cy="292066"/>
            <a:chOff x="3326325" y="4936267"/>
            <a:chExt cx="631663" cy="506356"/>
          </a:xfrm>
        </p:grpSpPr>
        <p:sp>
          <p:nvSpPr>
            <p:cNvPr id="511" name="Google Shape;511;p4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2" name="Google Shape;512;p4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3" name="Google Shape;513;p4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4" name="Google Shape;514;p4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5" name="Google Shape;515;p4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6" name="Google Shape;516;p4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7" name="Google Shape;517;p4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8" name="Google Shape;518;p4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519"/>
        <p:cNvGrpSpPr/>
        <p:nvPr/>
      </p:nvGrpSpPr>
      <p:grpSpPr>
        <a:xfrm>
          <a:off x="0" y="0"/>
          <a:ext cx="0" cy="0"/>
          <a:chOff x="0" y="0"/>
          <a:chExt cx="0" cy="0"/>
        </a:xfrm>
      </p:grpSpPr>
      <p:pic>
        <p:nvPicPr>
          <p:cNvPr id="520" name="Google Shape;520;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1" name="Google Shape;521;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2" name="Google Shape;522;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23" name="Google Shape;523;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24" name="Google Shape;524;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5" name="Google Shape;525;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6" name="Google Shape;526;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27" name="Google Shape;527;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8" name="Google Shape;528;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29" name="Google Shape;529;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0" name="Google Shape;530;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31" name="Google Shape;531;p43"/>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32" name="Google Shape;532;p43"/>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3" name="Google Shape;533;p43"/>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4" name="Google Shape;534;p43"/>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5" name="Google Shape;535;p43"/>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6" name="Google Shape;536;p43"/>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37" name="Google Shape;537;p43"/>
          <p:cNvGrpSpPr/>
          <p:nvPr/>
        </p:nvGrpSpPr>
        <p:grpSpPr>
          <a:xfrm>
            <a:off x="234352" y="6464039"/>
            <a:ext cx="364343" cy="292066"/>
            <a:chOff x="3326325" y="4936267"/>
            <a:chExt cx="631663" cy="506356"/>
          </a:xfrm>
        </p:grpSpPr>
        <p:sp>
          <p:nvSpPr>
            <p:cNvPr id="538" name="Google Shape;538;p4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39" name="Google Shape;539;p4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0" name="Google Shape;540;p4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1" name="Google Shape;541;p4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2" name="Google Shape;542;p4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3" name="Google Shape;543;p4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4" name="Google Shape;544;p4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5" name="Google Shape;545;p4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546"/>
        <p:cNvGrpSpPr/>
        <p:nvPr/>
      </p:nvGrpSpPr>
      <p:grpSpPr>
        <a:xfrm>
          <a:off x="0" y="0"/>
          <a:ext cx="0" cy="0"/>
          <a:chOff x="0" y="0"/>
          <a:chExt cx="0" cy="0"/>
        </a:xfrm>
      </p:grpSpPr>
      <p:pic>
        <p:nvPicPr>
          <p:cNvPr id="547" name="Google Shape;547;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8" name="Google Shape;548;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9" name="Google Shape;549;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50" name="Google Shape;550;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51" name="Google Shape;551;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2" name="Google Shape;552;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54" name="Google Shape;554;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5" name="Google Shape;555;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6" name="Google Shape;556;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7" name="Google Shape;557;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58" name="Google Shape;558;p44"/>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59" name="Google Shape;559;p44"/>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0" name="Google Shape;560;p44"/>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1" name="Google Shape;561;p44"/>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2" name="Google Shape;562;p44"/>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3" name="Google Shape;563;p44"/>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64" name="Google Shape;564;p44"/>
          <p:cNvGrpSpPr/>
          <p:nvPr/>
        </p:nvGrpSpPr>
        <p:grpSpPr>
          <a:xfrm>
            <a:off x="234352" y="6464039"/>
            <a:ext cx="364343" cy="292066"/>
            <a:chOff x="3326325" y="4936267"/>
            <a:chExt cx="631663" cy="506356"/>
          </a:xfrm>
        </p:grpSpPr>
        <p:sp>
          <p:nvSpPr>
            <p:cNvPr id="565" name="Google Shape;565;p4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6" name="Google Shape;566;p4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7" name="Google Shape;567;p4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8" name="Google Shape;568;p4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9" name="Google Shape;569;p4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0" name="Google Shape;570;p4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1" name="Google Shape;571;p4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2" name="Google Shape;572;p4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573"/>
        <p:cNvGrpSpPr/>
        <p:nvPr/>
      </p:nvGrpSpPr>
      <p:grpSpPr>
        <a:xfrm>
          <a:off x="0" y="0"/>
          <a:ext cx="0" cy="0"/>
          <a:chOff x="0" y="0"/>
          <a:chExt cx="0" cy="0"/>
        </a:xfrm>
      </p:grpSpPr>
      <p:pic>
        <p:nvPicPr>
          <p:cNvPr id="574" name="Google Shape;574;p45"/>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575" name="Google Shape;575;p4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6" name="Google Shape;576;p4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77" name="Google Shape;577;p4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9" name="Google Shape;579;p4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80" name="Google Shape;580;p4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81" name="Google Shape;581;p4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2" name="Google Shape;582;p4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83" name="Google Shape;583;p4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4" name="Google Shape;584;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85" name="Google Shape;585;p45"/>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86" name="Google Shape;586;p45"/>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7" name="Google Shape;587;p45"/>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8" name="Google Shape;588;p45"/>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9" name="Google Shape;589;p45"/>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90" name="Google Shape;590;p45"/>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91" name="Google Shape;591;p45"/>
          <p:cNvGrpSpPr/>
          <p:nvPr/>
        </p:nvGrpSpPr>
        <p:grpSpPr>
          <a:xfrm>
            <a:off x="234352" y="6464039"/>
            <a:ext cx="364343" cy="292066"/>
            <a:chOff x="3326325" y="4936267"/>
            <a:chExt cx="631663" cy="506356"/>
          </a:xfrm>
        </p:grpSpPr>
        <p:sp>
          <p:nvSpPr>
            <p:cNvPr id="592" name="Google Shape;592;p4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3" name="Google Shape;593;p4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4" name="Google Shape;594;p4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5" name="Google Shape;595;p4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6" name="Google Shape;596;p4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7" name="Google Shape;597;p4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8" name="Google Shape;598;p4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9" name="Google Shape;599;p4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600"/>
        <p:cNvGrpSpPr/>
        <p:nvPr/>
      </p:nvGrpSpPr>
      <p:grpSpPr>
        <a:xfrm>
          <a:off x="0" y="0"/>
          <a:ext cx="0" cy="0"/>
          <a:chOff x="0" y="0"/>
          <a:chExt cx="0" cy="0"/>
        </a:xfrm>
      </p:grpSpPr>
      <p:sp>
        <p:nvSpPr>
          <p:cNvPr id="601" name="Google Shape;601;p46"/>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2" name="Google Shape;602;p46"/>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603" name="Google Shape;603;p46"/>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497"/>
              <a:buFont typeface="Arial"/>
              <a:buNone/>
            </a:pPr>
            <a:r>
              <a:rPr lang="en-US" sz="2497"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604" name="Google Shape;604;p46"/>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5" name="Google Shape;605;p46"/>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sp>
        <p:nvSpPr>
          <p:cNvPr id="606" name="Google Shape;606;p4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07" name="Google Shape;607;p46"/>
          <p:cNvGrpSpPr/>
          <p:nvPr/>
        </p:nvGrpSpPr>
        <p:grpSpPr>
          <a:xfrm>
            <a:off x="239662" y="900884"/>
            <a:ext cx="1797839" cy="1441190"/>
            <a:chOff x="3326325" y="4936267"/>
            <a:chExt cx="631663" cy="506356"/>
          </a:xfrm>
        </p:grpSpPr>
        <p:sp>
          <p:nvSpPr>
            <p:cNvPr id="608" name="Google Shape;608;p4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09" name="Google Shape;609;p4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0" name="Google Shape;610;p4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1" name="Google Shape;611;p4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2" name="Google Shape;612;p4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3" name="Google Shape;613;p4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4" name="Google Shape;614;p4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5" name="Google Shape;615;p4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grpSp>
        <p:nvGrpSpPr>
          <p:cNvPr id="616" name="Google Shape;616;p46"/>
          <p:cNvGrpSpPr/>
          <p:nvPr/>
        </p:nvGrpSpPr>
        <p:grpSpPr>
          <a:xfrm>
            <a:off x="2543494" y="2717688"/>
            <a:ext cx="3730454" cy="3430937"/>
            <a:chOff x="2543494" y="2717688"/>
            <a:chExt cx="3730454" cy="3430937"/>
          </a:xfrm>
        </p:grpSpPr>
        <p:grpSp>
          <p:nvGrpSpPr>
            <p:cNvPr id="617" name="Google Shape;617;p46"/>
            <p:cNvGrpSpPr/>
            <p:nvPr/>
          </p:nvGrpSpPr>
          <p:grpSpPr>
            <a:xfrm>
              <a:off x="2543494" y="3232448"/>
              <a:ext cx="3730454" cy="361400"/>
              <a:chOff x="2543494" y="3918945"/>
              <a:chExt cx="3730454" cy="361400"/>
            </a:xfrm>
          </p:grpSpPr>
          <p:pic>
            <p:nvPicPr>
              <p:cNvPr id="618" name="Google Shape;618;p46"/>
              <p:cNvPicPr preferRelativeResize="0"/>
              <p:nvPr/>
            </p:nvPicPr>
            <p:blipFill rotWithShape="1">
              <a:blip r:embed="rId2">
                <a:alphaModFix/>
              </a:blip>
              <a:srcRect/>
              <a:stretch/>
            </p:blipFill>
            <p:spPr>
              <a:xfrm>
                <a:off x="2543494" y="3918945"/>
                <a:ext cx="361400" cy="361400"/>
              </a:xfrm>
              <a:prstGeom prst="rect">
                <a:avLst/>
              </a:prstGeom>
              <a:noFill/>
              <a:ln>
                <a:noFill/>
              </a:ln>
            </p:spPr>
          </p:pic>
          <p:sp>
            <p:nvSpPr>
              <p:cNvPr id="619" name="Google Shape;619;p46"/>
              <p:cNvSpPr txBox="1"/>
              <p:nvPr/>
            </p:nvSpPr>
            <p:spPr>
              <a:xfrm>
                <a:off x="3010848" y="3934226"/>
                <a:ext cx="3263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facebook.com/icannorg </a:t>
                </a:r>
                <a:endParaRPr sz="1400" b="0" i="0" u="none" strike="noStrike" cap="none">
                  <a:solidFill>
                    <a:srgbClr val="0A304B"/>
                  </a:solidFill>
                  <a:latin typeface="Arial"/>
                  <a:ea typeface="Arial"/>
                  <a:cs typeface="Arial"/>
                  <a:sym typeface="Arial"/>
                </a:endParaRPr>
              </a:p>
            </p:txBody>
          </p:sp>
        </p:grpSp>
        <p:grpSp>
          <p:nvGrpSpPr>
            <p:cNvPr id="620" name="Google Shape;620;p46"/>
            <p:cNvGrpSpPr/>
            <p:nvPr/>
          </p:nvGrpSpPr>
          <p:grpSpPr>
            <a:xfrm>
              <a:off x="2543500" y="2717688"/>
              <a:ext cx="2809450" cy="366163"/>
              <a:chOff x="2543500" y="3162900"/>
              <a:chExt cx="2809450" cy="366163"/>
            </a:xfrm>
          </p:grpSpPr>
          <p:sp>
            <p:nvSpPr>
              <p:cNvPr id="621" name="Google Shape;621;p46"/>
              <p:cNvSpPr txBox="1"/>
              <p:nvPr/>
            </p:nvSpPr>
            <p:spPr>
              <a:xfrm>
                <a:off x="3010850" y="3189463"/>
                <a:ext cx="2342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4">
                      <a:extLst>
                        <a:ext uri="{A12FA001-AC4F-418D-AE19-62706E023703}">
                          <ahyp:hlinkClr xmlns:ahyp="http://schemas.microsoft.com/office/drawing/2018/hyperlinkcolor" val="tx"/>
                        </a:ext>
                      </a:extLst>
                    </a:hlinkClick>
                  </a:rPr>
                  <a:t>@icann</a:t>
                </a:r>
                <a:endParaRPr sz="1400" b="0" i="0" u="none" strike="noStrike" cap="none">
                  <a:solidFill>
                    <a:srgbClr val="0A304B"/>
                  </a:solidFill>
                  <a:latin typeface="Arial"/>
                  <a:ea typeface="Arial"/>
                  <a:cs typeface="Arial"/>
                  <a:sym typeface="Arial"/>
                </a:endParaRPr>
              </a:p>
            </p:txBody>
          </p:sp>
          <p:pic>
            <p:nvPicPr>
              <p:cNvPr id="622" name="Google Shape;622;p46"/>
              <p:cNvPicPr preferRelativeResize="0"/>
              <p:nvPr/>
            </p:nvPicPr>
            <p:blipFill rotWithShape="1">
              <a:blip r:embed="rId5">
                <a:alphaModFix/>
              </a:blip>
              <a:srcRect/>
              <a:stretch/>
            </p:blipFill>
            <p:spPr>
              <a:xfrm>
                <a:off x="2543500" y="3162900"/>
                <a:ext cx="361400" cy="361400"/>
              </a:xfrm>
              <a:prstGeom prst="rect">
                <a:avLst/>
              </a:prstGeom>
              <a:noFill/>
              <a:ln>
                <a:noFill/>
              </a:ln>
            </p:spPr>
          </p:pic>
        </p:grpSp>
        <p:grpSp>
          <p:nvGrpSpPr>
            <p:cNvPr id="623" name="Google Shape;623;p46"/>
            <p:cNvGrpSpPr/>
            <p:nvPr/>
          </p:nvGrpSpPr>
          <p:grpSpPr>
            <a:xfrm>
              <a:off x="2543494" y="5277192"/>
              <a:ext cx="2581156" cy="361436"/>
              <a:chOff x="5721352" y="4667590"/>
              <a:chExt cx="2581156" cy="361436"/>
            </a:xfrm>
          </p:grpSpPr>
          <p:sp>
            <p:nvSpPr>
              <p:cNvPr id="624" name="Google Shape;624;p46"/>
              <p:cNvSpPr txBox="1"/>
              <p:nvPr/>
            </p:nvSpPr>
            <p:spPr>
              <a:xfrm>
                <a:off x="6183608" y="4678989"/>
                <a:ext cx="21189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soundcloud/icann</a:t>
                </a:r>
                <a:endParaRPr sz="1400" b="0" i="0" u="none" strike="noStrike" cap="none">
                  <a:solidFill>
                    <a:srgbClr val="0A304B"/>
                  </a:solidFill>
                  <a:latin typeface="Arial"/>
                  <a:ea typeface="Arial"/>
                  <a:cs typeface="Arial"/>
                  <a:sym typeface="Arial"/>
                </a:endParaRPr>
              </a:p>
            </p:txBody>
          </p:sp>
          <p:pic>
            <p:nvPicPr>
              <p:cNvPr id="625" name="Google Shape;625;p46"/>
              <p:cNvPicPr preferRelativeResize="0"/>
              <p:nvPr/>
            </p:nvPicPr>
            <p:blipFill rotWithShape="1">
              <a:blip r:embed="rId7">
                <a:alphaModFix/>
              </a:blip>
              <a:srcRect/>
              <a:stretch/>
            </p:blipFill>
            <p:spPr>
              <a:xfrm>
                <a:off x="5721352" y="4667590"/>
                <a:ext cx="361400" cy="361436"/>
              </a:xfrm>
              <a:prstGeom prst="rect">
                <a:avLst/>
              </a:prstGeom>
              <a:noFill/>
              <a:ln>
                <a:noFill/>
              </a:ln>
            </p:spPr>
          </p:pic>
        </p:grpSp>
        <p:grpSp>
          <p:nvGrpSpPr>
            <p:cNvPr id="626" name="Google Shape;626;p46"/>
            <p:cNvGrpSpPr/>
            <p:nvPr/>
          </p:nvGrpSpPr>
          <p:grpSpPr>
            <a:xfrm>
              <a:off x="2543494" y="5787225"/>
              <a:ext cx="3411564" cy="361400"/>
              <a:chOff x="5721344" y="5407800"/>
              <a:chExt cx="3411564" cy="361400"/>
            </a:xfrm>
          </p:grpSpPr>
          <p:sp>
            <p:nvSpPr>
              <p:cNvPr id="627" name="Google Shape;627;p46"/>
              <p:cNvSpPr txBox="1"/>
              <p:nvPr/>
            </p:nvSpPr>
            <p:spPr>
              <a:xfrm>
                <a:off x="6183608"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8">
                      <a:extLst>
                        <a:ext uri="{A12FA001-AC4F-418D-AE19-62706E023703}">
                          <ahyp:hlinkClr xmlns:ahyp="http://schemas.microsoft.com/office/drawing/2018/hyperlinkcolor" val="tx"/>
                        </a:ext>
                      </a:extLst>
                    </a:hlinkClick>
                  </a:rPr>
                  <a:t>instagram.com/icannorg</a:t>
                </a:r>
                <a:endParaRPr sz="1400" b="0" i="0" u="none" strike="noStrike" cap="none">
                  <a:solidFill>
                    <a:srgbClr val="0A304B"/>
                  </a:solidFill>
                  <a:latin typeface="Arial"/>
                  <a:ea typeface="Arial"/>
                  <a:cs typeface="Arial"/>
                  <a:sym typeface="Arial"/>
                </a:endParaRPr>
              </a:p>
            </p:txBody>
          </p:sp>
          <p:pic>
            <p:nvPicPr>
              <p:cNvPr id="628" name="Google Shape;628;p46"/>
              <p:cNvPicPr preferRelativeResize="0"/>
              <p:nvPr/>
            </p:nvPicPr>
            <p:blipFill rotWithShape="1">
              <a:blip r:embed="rId9">
                <a:alphaModFix/>
              </a:blip>
              <a:srcRect/>
              <a:stretch/>
            </p:blipFill>
            <p:spPr>
              <a:xfrm>
                <a:off x="5721344" y="5407800"/>
                <a:ext cx="361400" cy="361400"/>
              </a:xfrm>
              <a:prstGeom prst="rect">
                <a:avLst/>
              </a:prstGeom>
              <a:noFill/>
              <a:ln>
                <a:noFill/>
              </a:ln>
            </p:spPr>
          </p:pic>
        </p:grpSp>
        <p:grpSp>
          <p:nvGrpSpPr>
            <p:cNvPr id="629" name="Google Shape;629;p46"/>
            <p:cNvGrpSpPr/>
            <p:nvPr/>
          </p:nvGrpSpPr>
          <p:grpSpPr>
            <a:xfrm>
              <a:off x="2543494" y="4762437"/>
              <a:ext cx="3631451" cy="366157"/>
              <a:chOff x="5721357" y="3162906"/>
              <a:chExt cx="3631451" cy="366157"/>
            </a:xfrm>
          </p:grpSpPr>
          <p:sp>
            <p:nvSpPr>
              <p:cNvPr id="630" name="Google Shape;630;p46"/>
              <p:cNvSpPr txBox="1"/>
              <p:nvPr/>
            </p:nvSpPr>
            <p:spPr>
              <a:xfrm>
                <a:off x="6183608" y="3189463"/>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0">
                      <a:extLst>
                        <a:ext uri="{A12FA001-AC4F-418D-AE19-62706E023703}">
                          <ahyp:hlinkClr xmlns:ahyp="http://schemas.microsoft.com/office/drawing/2018/hyperlinkcolor" val="tx"/>
                        </a:ext>
                      </a:extLst>
                    </a:hlinkClick>
                  </a:rPr>
                  <a:t>linkedin/company/icann</a:t>
                </a:r>
                <a:endParaRPr sz="1400" b="0" i="0" u="none" strike="noStrike" cap="none">
                  <a:solidFill>
                    <a:srgbClr val="0A304B"/>
                  </a:solidFill>
                  <a:latin typeface="Arial"/>
                  <a:ea typeface="Arial"/>
                  <a:cs typeface="Arial"/>
                  <a:sym typeface="Arial"/>
                </a:endParaRPr>
              </a:p>
            </p:txBody>
          </p:sp>
          <p:pic>
            <p:nvPicPr>
              <p:cNvPr id="631" name="Google Shape;631;p46"/>
              <p:cNvPicPr preferRelativeResize="0"/>
              <p:nvPr/>
            </p:nvPicPr>
            <p:blipFill rotWithShape="1">
              <a:blip r:embed="rId11">
                <a:alphaModFix/>
              </a:blip>
              <a:srcRect/>
              <a:stretch/>
            </p:blipFill>
            <p:spPr>
              <a:xfrm>
                <a:off x="5721357" y="3162906"/>
                <a:ext cx="361400" cy="361400"/>
              </a:xfrm>
              <a:prstGeom prst="rect">
                <a:avLst/>
              </a:prstGeom>
              <a:noFill/>
              <a:ln>
                <a:noFill/>
              </a:ln>
            </p:spPr>
          </p:pic>
        </p:grpSp>
        <p:grpSp>
          <p:nvGrpSpPr>
            <p:cNvPr id="632" name="Google Shape;632;p46"/>
            <p:cNvGrpSpPr/>
            <p:nvPr/>
          </p:nvGrpSpPr>
          <p:grpSpPr>
            <a:xfrm>
              <a:off x="2543494" y="4252439"/>
              <a:ext cx="3416655" cy="361400"/>
              <a:chOff x="2543494" y="5407800"/>
              <a:chExt cx="3416655" cy="361400"/>
            </a:xfrm>
          </p:grpSpPr>
          <p:sp>
            <p:nvSpPr>
              <p:cNvPr id="633" name="Google Shape;633;p46"/>
              <p:cNvSpPr txBox="1"/>
              <p:nvPr/>
            </p:nvSpPr>
            <p:spPr>
              <a:xfrm>
                <a:off x="3010849"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flickr.com/icann</a:t>
                </a:r>
                <a:endParaRPr sz="1400" b="0" i="0" u="none" strike="noStrike" cap="none">
                  <a:solidFill>
                    <a:srgbClr val="0A304B"/>
                  </a:solidFill>
                  <a:latin typeface="Arial"/>
                  <a:ea typeface="Arial"/>
                  <a:cs typeface="Arial"/>
                  <a:sym typeface="Arial"/>
                </a:endParaRPr>
              </a:p>
            </p:txBody>
          </p:sp>
          <p:pic>
            <p:nvPicPr>
              <p:cNvPr id="634" name="Google Shape;634;p46"/>
              <p:cNvPicPr preferRelativeResize="0"/>
              <p:nvPr/>
            </p:nvPicPr>
            <p:blipFill rotWithShape="1">
              <a:blip r:embed="rId13">
                <a:alphaModFix/>
              </a:blip>
              <a:srcRect/>
              <a:stretch/>
            </p:blipFill>
            <p:spPr>
              <a:xfrm>
                <a:off x="2543494" y="5407800"/>
                <a:ext cx="361400" cy="361400"/>
              </a:xfrm>
              <a:prstGeom prst="rect">
                <a:avLst/>
              </a:prstGeom>
              <a:noFill/>
              <a:ln>
                <a:noFill/>
              </a:ln>
            </p:spPr>
          </p:pic>
        </p:grpSp>
        <p:grpSp>
          <p:nvGrpSpPr>
            <p:cNvPr id="635" name="Google Shape;635;p46"/>
            <p:cNvGrpSpPr/>
            <p:nvPr/>
          </p:nvGrpSpPr>
          <p:grpSpPr>
            <a:xfrm>
              <a:off x="2543494" y="3742446"/>
              <a:ext cx="3087856" cy="361395"/>
              <a:chOff x="2543494" y="4667615"/>
              <a:chExt cx="3087856" cy="361395"/>
            </a:xfrm>
          </p:grpSpPr>
          <p:sp>
            <p:nvSpPr>
              <p:cNvPr id="636" name="Google Shape;636;p46"/>
              <p:cNvSpPr txBox="1"/>
              <p:nvPr/>
            </p:nvSpPr>
            <p:spPr>
              <a:xfrm>
                <a:off x="3010850" y="4672475"/>
                <a:ext cx="26205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4">
                      <a:extLst>
                        <a:ext uri="{A12FA001-AC4F-418D-AE19-62706E023703}">
                          <ahyp:hlinkClr xmlns:ahyp="http://schemas.microsoft.com/office/drawing/2018/hyperlinkcolor" val="tx"/>
                        </a:ext>
                      </a:extLst>
                    </a:hlinkClick>
                  </a:rPr>
                  <a:t>youtube.com/icannnews</a:t>
                </a:r>
                <a:endParaRPr sz="1400" b="0" i="0" u="none" strike="noStrike" cap="none">
                  <a:solidFill>
                    <a:srgbClr val="0A304B"/>
                  </a:solidFill>
                  <a:latin typeface="Arial"/>
                  <a:ea typeface="Arial"/>
                  <a:cs typeface="Arial"/>
                  <a:sym typeface="Arial"/>
                </a:endParaRPr>
              </a:p>
            </p:txBody>
          </p:sp>
          <p:pic>
            <p:nvPicPr>
              <p:cNvPr id="637" name="Google Shape;637;p46"/>
              <p:cNvPicPr preferRelativeResize="0"/>
              <p:nvPr/>
            </p:nvPicPr>
            <p:blipFill rotWithShape="1">
              <a:blip r:embed="rId15">
                <a:alphaModFix/>
              </a:blip>
              <a:srcRect/>
              <a:stretch/>
            </p:blipFill>
            <p:spPr>
              <a:xfrm>
                <a:off x="2543494" y="4667615"/>
                <a:ext cx="361400" cy="361395"/>
              </a:xfrm>
              <a:prstGeom prst="rect">
                <a:avLst/>
              </a:prstGeom>
              <a:noFill/>
              <a:ln>
                <a:noFill/>
              </a:ln>
            </p:spPr>
          </p:pic>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638"/>
        <p:cNvGrpSpPr/>
        <p:nvPr/>
      </p:nvGrpSpPr>
      <p:grpSpPr>
        <a:xfrm>
          <a:off x="0" y="0"/>
          <a:ext cx="0" cy="0"/>
          <a:chOff x="0" y="0"/>
          <a:chExt cx="0" cy="0"/>
        </a:xfrm>
      </p:grpSpPr>
      <p:sp>
        <p:nvSpPr>
          <p:cNvPr id="639" name="Google Shape;639;p47"/>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0" name="Google Shape;640;p47"/>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700" b="1" i="0" u="none" strike="noStrike" cap="none">
              <a:solidFill>
                <a:schemeClr val="lt1"/>
              </a:solidFill>
              <a:latin typeface="Arial"/>
              <a:ea typeface="Arial"/>
              <a:cs typeface="Arial"/>
              <a:sym typeface="Arial"/>
            </a:endParaRPr>
          </a:p>
        </p:txBody>
      </p:sp>
      <p:sp>
        <p:nvSpPr>
          <p:cNvPr id="641" name="Google Shape;641;p4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2" name="Google Shape;642;p4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43" name="Google Shape;643;p4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44" name="Google Shape;644;p47"/>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47"/>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646" name="Google Shape;646;p47"/>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647" name="Google Shape;647;p47"/>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47"/>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9" name="Google Shape;649;p47"/>
          <p:cNvCxnSpPr>
            <a:endCxn id="650"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650" name="Google Shape;650;p47"/>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51" name="Google Shape;651;p47"/>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652" name="Google Shape;652;p47"/>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653" name="Google Shape;653;p47"/>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654" name="Google Shape;654;p47"/>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55" name="Google Shape;655;p47"/>
          <p:cNvGrpSpPr/>
          <p:nvPr/>
        </p:nvGrpSpPr>
        <p:grpSpPr>
          <a:xfrm>
            <a:off x="2071432" y="1036357"/>
            <a:ext cx="4330992" cy="785818"/>
            <a:chOff x="2071432" y="1036357"/>
            <a:chExt cx="4330992" cy="785818"/>
          </a:xfrm>
        </p:grpSpPr>
        <p:sp>
          <p:nvSpPr>
            <p:cNvPr id="656" name="Google Shape;656;p47"/>
            <p:cNvSpPr/>
            <p:nvPr/>
          </p:nvSpPr>
          <p:spPr>
            <a:xfrm>
              <a:off x="2196475" y="1036357"/>
              <a:ext cx="640430" cy="510726"/>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7" name="Google Shape;657;p47"/>
            <p:cNvSpPr/>
            <p:nvPr/>
          </p:nvSpPr>
          <p:spPr>
            <a:xfrm>
              <a:off x="2204477" y="1287601"/>
              <a:ext cx="240161" cy="150214"/>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8" name="Google Shape;658;p47"/>
            <p:cNvSpPr/>
            <p:nvPr/>
          </p:nvSpPr>
          <p:spPr>
            <a:xfrm>
              <a:off x="2196475" y="1702005"/>
              <a:ext cx="70046" cy="120170"/>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9" name="Google Shape;659;p47"/>
            <p:cNvSpPr/>
            <p:nvPr/>
          </p:nvSpPr>
          <p:spPr>
            <a:xfrm>
              <a:off x="2323519" y="1700003"/>
              <a:ext cx="100066" cy="120170"/>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0" name="Google Shape;660;p47"/>
            <p:cNvSpPr/>
            <p:nvPr/>
          </p:nvSpPr>
          <p:spPr>
            <a:xfrm>
              <a:off x="2471572" y="1702005"/>
              <a:ext cx="120080" cy="120170"/>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1" name="Google Shape;661;p47"/>
            <p:cNvSpPr/>
            <p:nvPr/>
          </p:nvSpPr>
          <p:spPr>
            <a:xfrm>
              <a:off x="2649633"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2" name="Google Shape;662;p47"/>
            <p:cNvSpPr/>
            <p:nvPr/>
          </p:nvSpPr>
          <p:spPr>
            <a:xfrm>
              <a:off x="2825695"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3" name="Google Shape;663;p47"/>
            <p:cNvSpPr/>
            <p:nvPr/>
          </p:nvSpPr>
          <p:spPr>
            <a:xfrm>
              <a:off x="2071432" y="1625929"/>
              <a:ext cx="980657" cy="50071"/>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4" name="Google Shape;664;p47"/>
            <p:cNvSpPr/>
            <p:nvPr/>
          </p:nvSpPr>
          <p:spPr>
            <a:xfrm>
              <a:off x="3248908" y="1334283"/>
              <a:ext cx="180469" cy="226546"/>
            </a:xfrm>
            <a:custGeom>
              <a:avLst/>
              <a:gdLst/>
              <a:ahLst/>
              <a:cxnLst/>
              <a:rect l="l" t="t" r="r" b="b"/>
              <a:pathLst>
                <a:path w="335756" h="421481" extrusionOk="0">
                  <a:moveTo>
                    <a:pt x="0" y="210026"/>
                  </a:moveTo>
                  <a:cubicBezTo>
                    <a:pt x="0" y="81439"/>
                    <a:pt x="70009" y="0"/>
                    <a:pt x="167878" y="0"/>
                  </a:cubicBezTo>
                  <a:cubicBezTo>
                    <a:pt x="266462" y="0"/>
                    <a:pt x="336471" y="81439"/>
                    <a:pt x="336471" y="210026"/>
                  </a:cubicBezTo>
                  <a:cubicBezTo>
                    <a:pt x="336471" y="339328"/>
                    <a:pt x="266462" y="422910"/>
                    <a:pt x="167878" y="422910"/>
                  </a:cubicBezTo>
                  <a:cubicBezTo>
                    <a:pt x="70009" y="422910"/>
                    <a:pt x="0" y="339328"/>
                    <a:pt x="0" y="210026"/>
                  </a:cubicBezTo>
                  <a:close/>
                  <a:moveTo>
                    <a:pt x="306467" y="210026"/>
                  </a:moveTo>
                  <a:cubicBezTo>
                    <a:pt x="306467" y="97155"/>
                    <a:pt x="251460" y="25718"/>
                    <a:pt x="168593" y="25718"/>
                  </a:cubicBezTo>
                  <a:cubicBezTo>
                    <a:pt x="85725" y="25718"/>
                    <a:pt x="30718" y="97155"/>
                    <a:pt x="30718" y="210026"/>
                  </a:cubicBezTo>
                  <a:cubicBezTo>
                    <a:pt x="30718" y="323612"/>
                    <a:pt x="85725" y="397193"/>
                    <a:pt x="168593" y="397193"/>
                  </a:cubicBezTo>
                  <a:cubicBezTo>
                    <a:pt x="250746" y="397193"/>
                    <a:pt x="306467" y="323612"/>
                    <a:pt x="306467"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5" name="Google Shape;665;p47"/>
            <p:cNvSpPr/>
            <p:nvPr/>
          </p:nvSpPr>
          <p:spPr>
            <a:xfrm>
              <a:off x="3475576" y="1393932"/>
              <a:ext cx="115193" cy="161270"/>
            </a:xfrm>
            <a:custGeom>
              <a:avLst/>
              <a:gdLst/>
              <a:ahLst/>
              <a:cxnLst/>
              <a:rect l="l" t="t" r="r" b="b"/>
              <a:pathLst>
                <a:path w="214312" h="300037" extrusionOk="0">
                  <a:moveTo>
                    <a:pt x="0" y="7858"/>
                  </a:moveTo>
                  <a:lnTo>
                    <a:pt x="23575" y="7858"/>
                  </a:lnTo>
                  <a:lnTo>
                    <a:pt x="25718" y="53578"/>
                  </a:lnTo>
                  <a:lnTo>
                    <a:pt x="27861" y="53578"/>
                  </a:lnTo>
                  <a:cubicBezTo>
                    <a:pt x="57864" y="23574"/>
                    <a:pt x="89297" y="0"/>
                    <a:pt x="130016" y="0"/>
                  </a:cubicBezTo>
                  <a:cubicBezTo>
                    <a:pt x="191453" y="0"/>
                    <a:pt x="220028" y="37148"/>
                    <a:pt x="220028" y="114300"/>
                  </a:cubicBezTo>
                  <a:lnTo>
                    <a:pt x="220028"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714" y="305038"/>
                  </a:lnTo>
                  <a:lnTo>
                    <a:pt x="714"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6" name="Google Shape;666;p47"/>
            <p:cNvSpPr/>
            <p:nvPr/>
          </p:nvSpPr>
          <p:spPr>
            <a:xfrm>
              <a:off x="363643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8"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7" name="Google Shape;667;p47"/>
            <p:cNvSpPr/>
            <p:nvPr/>
          </p:nvSpPr>
          <p:spPr>
            <a:xfrm>
              <a:off x="3849634" y="1338131"/>
              <a:ext cx="234225" cy="218866"/>
            </a:xfrm>
            <a:custGeom>
              <a:avLst/>
              <a:gdLst/>
              <a:ahLst/>
              <a:cxnLst/>
              <a:rect l="l" t="t" r="r" b="b"/>
              <a:pathLst>
                <a:path w="435768" h="407193" extrusionOk="0">
                  <a:moveTo>
                    <a:pt x="0" y="0"/>
                  </a:moveTo>
                  <a:lnTo>
                    <a:pt x="30004" y="0"/>
                  </a:lnTo>
                  <a:lnTo>
                    <a:pt x="81439" y="240030"/>
                  </a:lnTo>
                  <a:cubicBezTo>
                    <a:pt x="90726" y="284321"/>
                    <a:pt x="100013" y="329327"/>
                    <a:pt x="109299" y="372904"/>
                  </a:cubicBezTo>
                  <a:lnTo>
                    <a:pt x="111443" y="372904"/>
                  </a:lnTo>
                  <a:cubicBezTo>
                    <a:pt x="121444" y="328613"/>
                    <a:pt x="132159" y="284321"/>
                    <a:pt x="142875" y="240030"/>
                  </a:cubicBezTo>
                  <a:lnTo>
                    <a:pt x="206454" y="0"/>
                  </a:lnTo>
                  <a:lnTo>
                    <a:pt x="235744" y="0"/>
                  </a:lnTo>
                  <a:lnTo>
                    <a:pt x="299323" y="240030"/>
                  </a:lnTo>
                  <a:cubicBezTo>
                    <a:pt x="310753" y="284321"/>
                    <a:pt x="320754" y="328613"/>
                    <a:pt x="332184" y="372904"/>
                  </a:cubicBezTo>
                  <a:lnTo>
                    <a:pt x="334327" y="372904"/>
                  </a:lnTo>
                  <a:cubicBezTo>
                    <a:pt x="343614" y="328613"/>
                    <a:pt x="351473" y="284321"/>
                    <a:pt x="360759" y="240030"/>
                  </a:cubicBezTo>
                  <a:lnTo>
                    <a:pt x="412194" y="0"/>
                  </a:lnTo>
                  <a:lnTo>
                    <a:pt x="440055" y="0"/>
                  </a:lnTo>
                  <a:lnTo>
                    <a:pt x="349329" y="407908"/>
                  </a:lnTo>
                  <a:lnTo>
                    <a:pt x="317897" y="407908"/>
                  </a:lnTo>
                  <a:lnTo>
                    <a:pt x="243602" y="127873"/>
                  </a:lnTo>
                  <a:cubicBezTo>
                    <a:pt x="236458" y="95726"/>
                    <a:pt x="228600" y="67866"/>
                    <a:pt x="222171" y="35719"/>
                  </a:cubicBezTo>
                  <a:lnTo>
                    <a:pt x="220027" y="35719"/>
                  </a:lnTo>
                  <a:cubicBezTo>
                    <a:pt x="212884" y="67866"/>
                    <a:pt x="204311" y="95726"/>
                    <a:pt x="197168" y="127873"/>
                  </a:cubicBezTo>
                  <a:lnTo>
                    <a:pt x="124301" y="407908"/>
                  </a:lnTo>
                  <a:lnTo>
                    <a:pt x="93583"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8" name="Google Shape;668;p47"/>
            <p:cNvSpPr/>
            <p:nvPr/>
          </p:nvSpPr>
          <p:spPr>
            <a:xfrm>
              <a:off x="4111321" y="1393932"/>
              <a:ext cx="142071" cy="165110"/>
            </a:xfrm>
            <a:custGeom>
              <a:avLst/>
              <a:gdLst/>
              <a:ahLst/>
              <a:cxnLst/>
              <a:rect l="l" t="t" r="r" b="b"/>
              <a:pathLst>
                <a:path w="264318" h="307181" extrusionOk="0">
                  <a:moveTo>
                    <a:pt x="0" y="156448"/>
                  </a:moveTo>
                  <a:cubicBezTo>
                    <a:pt x="0" y="56436"/>
                    <a:pt x="62151" y="0"/>
                    <a:pt x="132874" y="0"/>
                  </a:cubicBezTo>
                  <a:cubicBezTo>
                    <a:pt x="205026" y="0"/>
                    <a:pt x="266462" y="57150"/>
                    <a:pt x="266462" y="156448"/>
                  </a:cubicBezTo>
                  <a:cubicBezTo>
                    <a:pt x="266462" y="255032"/>
                    <a:pt x="204311" y="312182"/>
                    <a:pt x="132874" y="312182"/>
                  </a:cubicBezTo>
                  <a:cubicBezTo>
                    <a:pt x="61436" y="312182"/>
                    <a:pt x="0" y="255032"/>
                    <a:pt x="0" y="156448"/>
                  </a:cubicBezTo>
                  <a:close/>
                  <a:moveTo>
                    <a:pt x="237887" y="156448"/>
                  </a:moveTo>
                  <a:cubicBezTo>
                    <a:pt x="237887" y="77867"/>
                    <a:pt x="192881" y="23574"/>
                    <a:pt x="132874" y="23574"/>
                  </a:cubicBezTo>
                  <a:cubicBezTo>
                    <a:pt x="72866" y="23574"/>
                    <a:pt x="27861" y="77152"/>
                    <a:pt x="27861" y="156448"/>
                  </a:cubicBezTo>
                  <a:cubicBezTo>
                    <a:pt x="27861" y="234315"/>
                    <a:pt x="72152" y="287893"/>
                    <a:pt x="132874" y="287893"/>
                  </a:cubicBezTo>
                  <a:cubicBezTo>
                    <a:pt x="192881" y="287893"/>
                    <a:pt x="237887" y="235029"/>
                    <a:pt x="237887" y="1564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9" name="Google Shape;669;p47"/>
            <p:cNvSpPr/>
            <p:nvPr/>
          </p:nvSpPr>
          <p:spPr>
            <a:xfrm>
              <a:off x="4299505" y="1393932"/>
              <a:ext cx="72955" cy="161270"/>
            </a:xfrm>
            <a:custGeom>
              <a:avLst/>
              <a:gdLst/>
              <a:ahLst/>
              <a:cxnLst/>
              <a:rect l="l" t="t" r="r" b="b"/>
              <a:pathLst>
                <a:path w="135731" h="300037" extrusionOk="0">
                  <a:moveTo>
                    <a:pt x="0" y="7858"/>
                  </a:moveTo>
                  <a:lnTo>
                    <a:pt x="23575" y="7858"/>
                  </a:lnTo>
                  <a:lnTo>
                    <a:pt x="25718" y="62865"/>
                  </a:lnTo>
                  <a:lnTo>
                    <a:pt x="27861" y="62865"/>
                  </a:lnTo>
                  <a:cubicBezTo>
                    <a:pt x="47863" y="26432"/>
                    <a:pt x="76438" y="0"/>
                    <a:pt x="112157" y="0"/>
                  </a:cubicBezTo>
                  <a:cubicBezTo>
                    <a:pt x="123587" y="0"/>
                    <a:pt x="132160" y="1429"/>
                    <a:pt x="142161" y="6429"/>
                  </a:cubicBezTo>
                  <a:lnTo>
                    <a:pt x="135731" y="31432"/>
                  </a:lnTo>
                  <a:cubicBezTo>
                    <a:pt x="125730" y="27861"/>
                    <a:pt x="120015" y="26432"/>
                    <a:pt x="108585" y="26432"/>
                  </a:cubicBezTo>
                  <a:cubicBezTo>
                    <a:pt x="82153" y="26432"/>
                    <a:pt x="50721"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0" name="Google Shape;670;p47"/>
            <p:cNvSpPr/>
            <p:nvPr/>
          </p:nvSpPr>
          <p:spPr>
            <a:xfrm>
              <a:off x="4402255" y="1318120"/>
              <a:ext cx="26878" cy="241905"/>
            </a:xfrm>
            <a:custGeom>
              <a:avLst/>
              <a:gdLst/>
              <a:ahLst/>
              <a:cxnLst/>
              <a:rect l="l" t="t" r="r" b="b"/>
              <a:pathLst>
                <a:path w="50006" h="450056" extrusionOk="0">
                  <a:moveTo>
                    <a:pt x="0" y="405765"/>
                  </a:moveTo>
                  <a:lnTo>
                    <a:pt x="0" y="0"/>
                  </a:lnTo>
                  <a:lnTo>
                    <a:pt x="27147" y="0"/>
                  </a:lnTo>
                  <a:lnTo>
                    <a:pt x="27147" y="409337"/>
                  </a:lnTo>
                  <a:cubicBezTo>
                    <a:pt x="27147" y="422196"/>
                    <a:pt x="32862" y="428625"/>
                    <a:pt x="40005" y="428625"/>
                  </a:cubicBezTo>
                  <a:cubicBezTo>
                    <a:pt x="42148" y="428625"/>
                    <a:pt x="45006" y="428625"/>
                    <a:pt x="51435" y="427196"/>
                  </a:cubicBezTo>
                  <a:lnTo>
                    <a:pt x="56436" y="449342"/>
                  </a:lnTo>
                  <a:cubicBezTo>
                    <a:pt x="50721" y="451485"/>
                    <a:pt x="45006" y="452200"/>
                    <a:pt x="36433" y="452200"/>
                  </a:cubicBezTo>
                  <a:cubicBezTo>
                    <a:pt x="12144" y="452914"/>
                    <a:pt x="0" y="437912"/>
                    <a:pt x="0" y="4057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1" name="Google Shape;671;p47"/>
            <p:cNvSpPr/>
            <p:nvPr/>
          </p:nvSpPr>
          <p:spPr>
            <a:xfrm>
              <a:off x="4464599" y="1318120"/>
              <a:ext cx="130552" cy="241905"/>
            </a:xfrm>
            <a:custGeom>
              <a:avLst/>
              <a:gdLst/>
              <a:ahLst/>
              <a:cxnLst/>
              <a:rect l="l" t="t" r="r" b="b"/>
              <a:pathLst>
                <a:path w="242887" h="450056" extrusionOk="0">
                  <a:moveTo>
                    <a:pt x="0" y="297180"/>
                  </a:moveTo>
                  <a:cubicBezTo>
                    <a:pt x="0" y="201454"/>
                    <a:pt x="61437" y="140732"/>
                    <a:pt x="132159" y="140732"/>
                  </a:cubicBezTo>
                  <a:cubicBezTo>
                    <a:pt x="167878" y="140732"/>
                    <a:pt x="192167" y="154305"/>
                    <a:pt x="222171" y="177165"/>
                  </a:cubicBezTo>
                  <a:lnTo>
                    <a:pt x="220742" y="122873"/>
                  </a:lnTo>
                  <a:lnTo>
                    <a:pt x="220742" y="0"/>
                  </a:lnTo>
                  <a:lnTo>
                    <a:pt x="247888" y="0"/>
                  </a:lnTo>
                  <a:lnTo>
                    <a:pt x="247888" y="445056"/>
                  </a:lnTo>
                  <a:lnTo>
                    <a:pt x="224314" y="445056"/>
                  </a:lnTo>
                  <a:lnTo>
                    <a:pt x="222171" y="406480"/>
                  </a:lnTo>
                  <a:lnTo>
                    <a:pt x="219313" y="406480"/>
                  </a:lnTo>
                  <a:cubicBezTo>
                    <a:pt x="195024" y="430768"/>
                    <a:pt x="162163" y="452200"/>
                    <a:pt x="122873" y="452200"/>
                  </a:cubicBezTo>
                  <a:cubicBezTo>
                    <a:pt x="47863" y="452914"/>
                    <a:pt x="0" y="397907"/>
                    <a:pt x="0" y="297180"/>
                  </a:cubicBezTo>
                  <a:close/>
                  <a:moveTo>
                    <a:pt x="220027" y="380048"/>
                  </a:moveTo>
                  <a:lnTo>
                    <a:pt x="220027" y="203597"/>
                  </a:lnTo>
                  <a:cubicBezTo>
                    <a:pt x="188595" y="175736"/>
                    <a:pt x="162163" y="165021"/>
                    <a:pt x="133588" y="165021"/>
                  </a:cubicBezTo>
                  <a:cubicBezTo>
                    <a:pt x="74295" y="165021"/>
                    <a:pt x="28575" y="222885"/>
                    <a:pt x="28575" y="297894"/>
                  </a:cubicBezTo>
                  <a:cubicBezTo>
                    <a:pt x="28575" y="376476"/>
                    <a:pt x="63580" y="429339"/>
                    <a:pt x="126444" y="429339"/>
                  </a:cubicBezTo>
                  <a:cubicBezTo>
                    <a:pt x="159306" y="428625"/>
                    <a:pt x="188595" y="411480"/>
                    <a:pt x="220027" y="3800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2" name="Google Shape;672;p47"/>
            <p:cNvSpPr/>
            <p:nvPr/>
          </p:nvSpPr>
          <p:spPr>
            <a:xfrm>
              <a:off x="4641237" y="1532087"/>
              <a:ext cx="38397" cy="76795"/>
            </a:xfrm>
            <a:custGeom>
              <a:avLst/>
              <a:gdLst/>
              <a:ahLst/>
              <a:cxnLst/>
              <a:rect l="l" t="t" r="r" b="b"/>
              <a:pathLst>
                <a:path w="71437" h="142875" extrusionOk="0">
                  <a:moveTo>
                    <a:pt x="0" y="125730"/>
                  </a:moveTo>
                  <a:cubicBezTo>
                    <a:pt x="28575" y="110728"/>
                    <a:pt x="47863" y="84296"/>
                    <a:pt x="47863" y="50721"/>
                  </a:cubicBezTo>
                  <a:cubicBezTo>
                    <a:pt x="45720" y="51435"/>
                    <a:pt x="42863" y="51435"/>
                    <a:pt x="40719" y="51435"/>
                  </a:cubicBezTo>
                  <a:cubicBezTo>
                    <a:pt x="26432" y="51435"/>
                    <a:pt x="15002" y="42148"/>
                    <a:pt x="15002" y="25718"/>
                  </a:cubicBezTo>
                  <a:cubicBezTo>
                    <a:pt x="15002" y="9287"/>
                    <a:pt x="27860" y="0"/>
                    <a:pt x="41434" y="0"/>
                  </a:cubicBezTo>
                  <a:cubicBezTo>
                    <a:pt x="60007" y="0"/>
                    <a:pt x="72866" y="16431"/>
                    <a:pt x="72866" y="44291"/>
                  </a:cubicBezTo>
                  <a:cubicBezTo>
                    <a:pt x="72866" y="89297"/>
                    <a:pt x="46434" y="125730"/>
                    <a:pt x="9287" y="145018"/>
                  </a:cubicBezTo>
                  <a:lnTo>
                    <a:pt x="0" y="12573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3" name="Google Shape;673;p47"/>
            <p:cNvSpPr/>
            <p:nvPr/>
          </p:nvSpPr>
          <p:spPr>
            <a:xfrm>
              <a:off x="4776699" y="1334283"/>
              <a:ext cx="180469" cy="226546"/>
            </a:xfrm>
            <a:custGeom>
              <a:avLst/>
              <a:gdLst/>
              <a:ahLst/>
              <a:cxnLst/>
              <a:rect l="l" t="t" r="r" b="b"/>
              <a:pathLst>
                <a:path w="335756" h="421481" extrusionOk="0">
                  <a:moveTo>
                    <a:pt x="0" y="210026"/>
                  </a:moveTo>
                  <a:cubicBezTo>
                    <a:pt x="0" y="81439"/>
                    <a:pt x="70009" y="0"/>
                    <a:pt x="167878" y="0"/>
                  </a:cubicBezTo>
                  <a:cubicBezTo>
                    <a:pt x="266462" y="0"/>
                    <a:pt x="336470" y="81439"/>
                    <a:pt x="336470" y="210026"/>
                  </a:cubicBezTo>
                  <a:cubicBezTo>
                    <a:pt x="336470" y="339328"/>
                    <a:pt x="266462" y="422910"/>
                    <a:pt x="167878" y="422910"/>
                  </a:cubicBezTo>
                  <a:cubicBezTo>
                    <a:pt x="70009" y="422910"/>
                    <a:pt x="0" y="339328"/>
                    <a:pt x="0" y="210026"/>
                  </a:cubicBezTo>
                  <a:close/>
                  <a:moveTo>
                    <a:pt x="305752" y="210026"/>
                  </a:moveTo>
                  <a:cubicBezTo>
                    <a:pt x="305752" y="97155"/>
                    <a:pt x="250745" y="25718"/>
                    <a:pt x="167878" y="25718"/>
                  </a:cubicBezTo>
                  <a:cubicBezTo>
                    <a:pt x="85010" y="25718"/>
                    <a:pt x="30003" y="97155"/>
                    <a:pt x="30003" y="210026"/>
                  </a:cubicBezTo>
                  <a:cubicBezTo>
                    <a:pt x="30003" y="323612"/>
                    <a:pt x="85010" y="397193"/>
                    <a:pt x="167878" y="397193"/>
                  </a:cubicBezTo>
                  <a:cubicBezTo>
                    <a:pt x="250745" y="397193"/>
                    <a:pt x="305752" y="323612"/>
                    <a:pt x="305752"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4" name="Google Shape;674;p47"/>
            <p:cNvSpPr/>
            <p:nvPr/>
          </p:nvSpPr>
          <p:spPr>
            <a:xfrm>
              <a:off x="5003366" y="1393932"/>
              <a:ext cx="115193" cy="161270"/>
            </a:xfrm>
            <a:custGeom>
              <a:avLst/>
              <a:gdLst/>
              <a:ahLst/>
              <a:cxnLst/>
              <a:rect l="l" t="t" r="r" b="b"/>
              <a:pathLst>
                <a:path w="214312" h="300037" extrusionOk="0">
                  <a:moveTo>
                    <a:pt x="0" y="7858"/>
                  </a:moveTo>
                  <a:lnTo>
                    <a:pt x="23574" y="7858"/>
                  </a:lnTo>
                  <a:lnTo>
                    <a:pt x="25718" y="53578"/>
                  </a:lnTo>
                  <a:lnTo>
                    <a:pt x="27861" y="53578"/>
                  </a:lnTo>
                  <a:cubicBezTo>
                    <a:pt x="57865"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2" y="25003"/>
                    <a:pt x="64294" y="43577"/>
                    <a:pt x="27861" y="80724"/>
                  </a:cubicBezTo>
                  <a:lnTo>
                    <a:pt x="27861" y="305038"/>
                  </a:lnTo>
                  <a:lnTo>
                    <a:pt x="715" y="305038"/>
                  </a:lnTo>
                  <a:lnTo>
                    <a:pt x="715"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5" name="Google Shape;675;p47"/>
            <p:cNvSpPr/>
            <p:nvPr/>
          </p:nvSpPr>
          <p:spPr>
            <a:xfrm>
              <a:off x="516422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90" y="234315"/>
                    <a:pt x="72866" y="287893"/>
                    <a:pt x="140018" y="287893"/>
                  </a:cubicBezTo>
                  <a:cubicBezTo>
                    <a:pt x="172165" y="287893"/>
                    <a:pt x="197882" y="277177"/>
                    <a:pt x="220028" y="261461"/>
                  </a:cubicBezTo>
                  <a:lnTo>
                    <a:pt x="231458" y="282178"/>
                  </a:lnTo>
                  <a:cubicBezTo>
                    <a:pt x="207883" y="296466"/>
                    <a:pt x="181451" y="311468"/>
                    <a:pt x="137875" y="311468"/>
                  </a:cubicBezTo>
                  <a:cubicBezTo>
                    <a:pt x="61437"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6" name="Google Shape;676;p47"/>
            <p:cNvSpPr/>
            <p:nvPr/>
          </p:nvSpPr>
          <p:spPr>
            <a:xfrm>
              <a:off x="5400514" y="1338131"/>
              <a:ext cx="15359" cy="218866"/>
            </a:xfrm>
            <a:custGeom>
              <a:avLst/>
              <a:gdLst/>
              <a:ahLst/>
              <a:cxnLst/>
              <a:rect l="l" t="t" r="r" b="b"/>
              <a:pathLst>
                <a:path w="28575" h="407193" extrusionOk="0">
                  <a:moveTo>
                    <a:pt x="0" y="0"/>
                  </a:moveTo>
                  <a:lnTo>
                    <a:pt x="28575" y="0"/>
                  </a:lnTo>
                  <a:lnTo>
                    <a:pt x="28575" y="407908"/>
                  </a:lnTo>
                  <a:lnTo>
                    <a:pt x="0"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7" name="Google Shape;677;p47"/>
            <p:cNvSpPr/>
            <p:nvPr/>
          </p:nvSpPr>
          <p:spPr>
            <a:xfrm>
              <a:off x="5475557" y="1393932"/>
              <a:ext cx="115193" cy="161270"/>
            </a:xfrm>
            <a:custGeom>
              <a:avLst/>
              <a:gdLst/>
              <a:ahLst/>
              <a:cxnLst/>
              <a:rect l="l" t="t" r="r" b="b"/>
              <a:pathLst>
                <a:path w="214312" h="300037" extrusionOk="0">
                  <a:moveTo>
                    <a:pt x="0" y="7858"/>
                  </a:moveTo>
                  <a:lnTo>
                    <a:pt x="23574" y="7858"/>
                  </a:lnTo>
                  <a:lnTo>
                    <a:pt x="25717" y="53578"/>
                  </a:lnTo>
                  <a:lnTo>
                    <a:pt x="27861" y="53578"/>
                  </a:lnTo>
                  <a:cubicBezTo>
                    <a:pt x="57864"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8" name="Google Shape;678;p47"/>
            <p:cNvSpPr/>
            <p:nvPr/>
          </p:nvSpPr>
          <p:spPr>
            <a:xfrm>
              <a:off x="5628336"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8" y="385763"/>
                    <a:pt x="132874" y="390763"/>
                    <a:pt x="120015" y="390763"/>
                  </a:cubicBezTo>
                  <a:cubicBezTo>
                    <a:pt x="62865"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9" name="Google Shape;679;p47"/>
            <p:cNvSpPr/>
            <p:nvPr/>
          </p:nvSpPr>
          <p:spPr>
            <a:xfrm>
              <a:off x="5733395"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7" y="287893"/>
                  </a:cubicBezTo>
                  <a:cubicBezTo>
                    <a:pt x="172164" y="287893"/>
                    <a:pt x="197882" y="277177"/>
                    <a:pt x="220027" y="261461"/>
                  </a:cubicBezTo>
                  <a:lnTo>
                    <a:pt x="231458"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0" name="Google Shape;680;p47"/>
            <p:cNvSpPr/>
            <p:nvPr/>
          </p:nvSpPr>
          <p:spPr>
            <a:xfrm>
              <a:off x="5904647" y="1393932"/>
              <a:ext cx="72955" cy="161270"/>
            </a:xfrm>
            <a:custGeom>
              <a:avLst/>
              <a:gdLst/>
              <a:ahLst/>
              <a:cxnLst/>
              <a:rect l="l" t="t" r="r" b="b"/>
              <a:pathLst>
                <a:path w="135731" h="300037" extrusionOk="0">
                  <a:moveTo>
                    <a:pt x="0" y="7858"/>
                  </a:moveTo>
                  <a:lnTo>
                    <a:pt x="23574" y="7858"/>
                  </a:lnTo>
                  <a:lnTo>
                    <a:pt x="25717" y="62865"/>
                  </a:lnTo>
                  <a:lnTo>
                    <a:pt x="27861" y="62865"/>
                  </a:lnTo>
                  <a:cubicBezTo>
                    <a:pt x="47863" y="26432"/>
                    <a:pt x="76438" y="0"/>
                    <a:pt x="112157" y="0"/>
                  </a:cubicBezTo>
                  <a:cubicBezTo>
                    <a:pt x="123587" y="0"/>
                    <a:pt x="132159" y="1429"/>
                    <a:pt x="142161" y="6429"/>
                  </a:cubicBezTo>
                  <a:lnTo>
                    <a:pt x="135731" y="31432"/>
                  </a:lnTo>
                  <a:cubicBezTo>
                    <a:pt x="125730" y="27861"/>
                    <a:pt x="120015" y="26432"/>
                    <a:pt x="108585" y="26432"/>
                  </a:cubicBezTo>
                  <a:cubicBezTo>
                    <a:pt x="82153" y="26432"/>
                    <a:pt x="50006"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1" name="Google Shape;681;p47"/>
            <p:cNvSpPr/>
            <p:nvPr/>
          </p:nvSpPr>
          <p:spPr>
            <a:xfrm>
              <a:off x="6007013" y="1393932"/>
              <a:ext cx="115193" cy="161270"/>
            </a:xfrm>
            <a:custGeom>
              <a:avLst/>
              <a:gdLst/>
              <a:ahLst/>
              <a:cxnLst/>
              <a:rect l="l" t="t" r="r" b="b"/>
              <a:pathLst>
                <a:path w="214312" h="300037" extrusionOk="0">
                  <a:moveTo>
                    <a:pt x="0" y="7858"/>
                  </a:moveTo>
                  <a:lnTo>
                    <a:pt x="23575" y="7858"/>
                  </a:lnTo>
                  <a:lnTo>
                    <a:pt x="25718" y="53578"/>
                  </a:lnTo>
                  <a:lnTo>
                    <a:pt x="27861" y="53578"/>
                  </a:lnTo>
                  <a:cubicBezTo>
                    <a:pt x="57865" y="23574"/>
                    <a:pt x="89297" y="0"/>
                    <a:pt x="130016" y="0"/>
                  </a:cubicBezTo>
                  <a:cubicBezTo>
                    <a:pt x="191453" y="0"/>
                    <a:pt x="220028" y="37148"/>
                    <a:pt x="220028" y="114300"/>
                  </a:cubicBezTo>
                  <a:lnTo>
                    <a:pt x="220028" y="305038"/>
                  </a:lnTo>
                  <a:lnTo>
                    <a:pt x="192167" y="305038"/>
                  </a:lnTo>
                  <a:lnTo>
                    <a:pt x="192167" y="117872"/>
                  </a:lnTo>
                  <a:cubicBezTo>
                    <a:pt x="192167" y="55007"/>
                    <a:pt x="172165" y="25003"/>
                    <a:pt x="124301" y="25003"/>
                  </a:cubicBezTo>
                  <a:cubicBezTo>
                    <a:pt x="89297" y="25003"/>
                    <a:pt x="63580" y="43577"/>
                    <a:pt x="27147" y="80724"/>
                  </a:cubicBezTo>
                  <a:lnTo>
                    <a:pt x="27147"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2" name="Google Shape;682;p47"/>
            <p:cNvSpPr/>
            <p:nvPr/>
          </p:nvSpPr>
          <p:spPr>
            <a:xfrm>
              <a:off x="6167873"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0" y="159306"/>
                  </a:lnTo>
                  <a:cubicBezTo>
                    <a:pt x="29289" y="234315"/>
                    <a:pt x="72866" y="287893"/>
                    <a:pt x="140017"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0"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3" name="Google Shape;683;p47"/>
            <p:cNvSpPr/>
            <p:nvPr/>
          </p:nvSpPr>
          <p:spPr>
            <a:xfrm>
              <a:off x="6314110"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7" y="385763"/>
                    <a:pt x="132874" y="390763"/>
                    <a:pt x="120014" y="390763"/>
                  </a:cubicBezTo>
                  <a:cubicBezTo>
                    <a:pt x="63580"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grpSp>
      <p:grpSp>
        <p:nvGrpSpPr>
          <p:cNvPr id="684" name="Google Shape;684;p47"/>
          <p:cNvGrpSpPr/>
          <p:nvPr/>
        </p:nvGrpSpPr>
        <p:grpSpPr>
          <a:xfrm>
            <a:off x="3245719" y="2425025"/>
            <a:ext cx="3156936" cy="3740271"/>
            <a:chOff x="3245719" y="2425025"/>
            <a:chExt cx="3156936" cy="3740271"/>
          </a:xfrm>
        </p:grpSpPr>
        <p:sp>
          <p:nvSpPr>
            <p:cNvPr id="685" name="Google Shape;685;p47"/>
            <p:cNvSpPr txBox="1"/>
            <p:nvPr/>
          </p:nvSpPr>
          <p:spPr>
            <a:xfrm>
              <a:off x="3248455" y="2425025"/>
              <a:ext cx="3154200" cy="34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Visit us at </a:t>
              </a:r>
              <a:r>
                <a:rPr lang="en-US" sz="1500" b="1" i="0" u="none" strike="noStrike" cap="none">
                  <a:solidFill>
                    <a:srgbClr val="FFFFFF"/>
                  </a:solidFill>
                  <a:latin typeface="Arial"/>
                  <a:ea typeface="Arial"/>
                  <a:cs typeface="Arial"/>
                  <a:sym typeface="Arial"/>
                </a:rPr>
                <a:t>icann.org</a:t>
              </a:r>
              <a:endParaRPr sz="1500" b="1" i="0" u="none" strike="noStrike" cap="none">
                <a:solidFill>
                  <a:srgbClr val="FFFFFF"/>
                </a:solidFill>
                <a:latin typeface="Arial"/>
                <a:ea typeface="Arial"/>
                <a:cs typeface="Arial"/>
                <a:sym typeface="Arial"/>
              </a:endParaRPr>
            </a:p>
          </p:txBody>
        </p:sp>
        <p:pic>
          <p:nvPicPr>
            <p:cNvPr id="686" name="Google Shape;686;p47"/>
            <p:cNvPicPr preferRelativeResize="0"/>
            <p:nvPr/>
          </p:nvPicPr>
          <p:blipFill rotWithShape="1">
            <a:blip r:embed="rId2">
              <a:alphaModFix/>
            </a:blip>
            <a:srcRect/>
            <a:stretch/>
          </p:blipFill>
          <p:spPr>
            <a:xfrm>
              <a:off x="3245719" y="5769296"/>
              <a:ext cx="2365413" cy="396000"/>
            </a:xfrm>
            <a:prstGeom prst="rect">
              <a:avLst/>
            </a:prstGeom>
            <a:noFill/>
            <a:ln>
              <a:noFill/>
            </a:ln>
          </p:spPr>
        </p:pic>
        <p:pic>
          <p:nvPicPr>
            <p:cNvPr id="687" name="Google Shape;687;p47"/>
            <p:cNvPicPr preferRelativeResize="0"/>
            <p:nvPr/>
          </p:nvPicPr>
          <p:blipFill rotWithShape="1">
            <a:blip r:embed="rId3">
              <a:alphaModFix/>
            </a:blip>
            <a:srcRect/>
            <a:stretch/>
          </p:blipFill>
          <p:spPr>
            <a:xfrm>
              <a:off x="3245719" y="4785130"/>
              <a:ext cx="2310353" cy="396000"/>
            </a:xfrm>
            <a:prstGeom prst="rect">
              <a:avLst/>
            </a:prstGeom>
            <a:noFill/>
            <a:ln>
              <a:noFill/>
            </a:ln>
          </p:spPr>
        </p:pic>
        <p:pic>
          <p:nvPicPr>
            <p:cNvPr id="688" name="Google Shape;688;p47"/>
            <p:cNvPicPr preferRelativeResize="0"/>
            <p:nvPr/>
          </p:nvPicPr>
          <p:blipFill rotWithShape="1">
            <a:blip r:embed="rId4">
              <a:alphaModFix/>
            </a:blip>
            <a:srcRect/>
            <a:stretch/>
          </p:blipFill>
          <p:spPr>
            <a:xfrm>
              <a:off x="3245719" y="5277213"/>
              <a:ext cx="1893176" cy="396000"/>
            </a:xfrm>
            <a:prstGeom prst="rect">
              <a:avLst/>
            </a:prstGeom>
            <a:noFill/>
            <a:ln>
              <a:noFill/>
            </a:ln>
          </p:spPr>
        </p:pic>
        <p:pic>
          <p:nvPicPr>
            <p:cNvPr id="689" name="Google Shape;689;p47"/>
            <p:cNvPicPr preferRelativeResize="0"/>
            <p:nvPr/>
          </p:nvPicPr>
          <p:blipFill rotWithShape="1">
            <a:blip r:embed="rId5">
              <a:alphaModFix/>
            </a:blip>
            <a:srcRect/>
            <a:stretch/>
          </p:blipFill>
          <p:spPr>
            <a:xfrm>
              <a:off x="3245719" y="3308880"/>
              <a:ext cx="2291295" cy="396000"/>
            </a:xfrm>
            <a:prstGeom prst="rect">
              <a:avLst/>
            </a:prstGeom>
            <a:noFill/>
            <a:ln>
              <a:noFill/>
            </a:ln>
          </p:spPr>
        </p:pic>
        <p:pic>
          <p:nvPicPr>
            <p:cNvPr id="690" name="Google Shape;690;p47"/>
            <p:cNvPicPr preferRelativeResize="0"/>
            <p:nvPr/>
          </p:nvPicPr>
          <p:blipFill rotWithShape="1">
            <a:blip r:embed="rId6">
              <a:alphaModFix/>
            </a:blip>
            <a:srcRect/>
            <a:stretch/>
          </p:blipFill>
          <p:spPr>
            <a:xfrm>
              <a:off x="3245719" y="3800964"/>
              <a:ext cx="2344236" cy="396000"/>
            </a:xfrm>
            <a:prstGeom prst="rect">
              <a:avLst/>
            </a:prstGeom>
            <a:noFill/>
            <a:ln>
              <a:noFill/>
            </a:ln>
          </p:spPr>
        </p:pic>
        <p:pic>
          <p:nvPicPr>
            <p:cNvPr id="691" name="Google Shape;691;p47"/>
            <p:cNvPicPr preferRelativeResize="0"/>
            <p:nvPr/>
          </p:nvPicPr>
          <p:blipFill rotWithShape="1">
            <a:blip r:embed="rId7">
              <a:alphaModFix/>
            </a:blip>
            <a:srcRect/>
            <a:stretch/>
          </p:blipFill>
          <p:spPr>
            <a:xfrm>
              <a:off x="3245719" y="4293047"/>
              <a:ext cx="1717413" cy="396000"/>
            </a:xfrm>
            <a:prstGeom prst="rect">
              <a:avLst/>
            </a:prstGeom>
            <a:noFill/>
            <a:ln>
              <a:noFill/>
            </a:ln>
          </p:spPr>
        </p:pic>
        <p:pic>
          <p:nvPicPr>
            <p:cNvPr id="692" name="Google Shape;692;p47"/>
            <p:cNvPicPr preferRelativeResize="0"/>
            <p:nvPr/>
          </p:nvPicPr>
          <p:blipFill rotWithShape="1">
            <a:blip r:embed="rId8">
              <a:alphaModFix/>
            </a:blip>
            <a:srcRect/>
            <a:stretch/>
          </p:blipFill>
          <p:spPr>
            <a:xfrm>
              <a:off x="3245719" y="2816797"/>
              <a:ext cx="1145646" cy="396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56"/>
        <p:cNvGrpSpPr/>
        <p:nvPr/>
      </p:nvGrpSpPr>
      <p:grpSpPr>
        <a:xfrm>
          <a:off x="0" y="0"/>
          <a:ext cx="0" cy="0"/>
          <a:chOff x="0" y="0"/>
          <a:chExt cx="0" cy="0"/>
        </a:xfrm>
      </p:grpSpPr>
      <p:pic>
        <p:nvPicPr>
          <p:cNvPr id="57" name="Google Shape;57;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8" name="Google Shape;58;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 name="Google Shape;59;p2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0" name="Google Shape;60;p2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61" name="Google Shape;61;p2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62" name="Google Shape;62;p2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 name="Google Shape;63;p2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64" name="Google Shape;64;p2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 name="Google Shape;65;p2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6" name="Google Shape;66;p2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7" name="Google Shape;67;p2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 name="Google Shape;68;p2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9" name="Google Shape;69;p2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 name="Google Shape;70;p22"/>
          <p:cNvCxnSpPr>
            <a:endCxn id="71"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71" name="Google Shape;71;p2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2" name="Google Shape;72;p2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73" name="Google Shape;73;p22"/>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2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grpSp>
        <p:nvGrpSpPr>
          <p:cNvPr id="75" name="Google Shape;75;p22"/>
          <p:cNvGrpSpPr/>
          <p:nvPr/>
        </p:nvGrpSpPr>
        <p:grpSpPr>
          <a:xfrm>
            <a:off x="234352" y="6464039"/>
            <a:ext cx="364343" cy="292066"/>
            <a:chOff x="3326325" y="4936267"/>
            <a:chExt cx="631663" cy="506356"/>
          </a:xfrm>
        </p:grpSpPr>
        <p:sp>
          <p:nvSpPr>
            <p:cNvPr id="76" name="Google Shape;76;p2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7" name="Google Shape;77;p2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8" name="Google Shape;78;p2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9" name="Google Shape;79;p2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0" name="Google Shape;80;p2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1" name="Google Shape;81;p2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2" name="Google Shape;82;p2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3" name="Google Shape;83;p2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84"/>
        <p:cNvGrpSpPr/>
        <p:nvPr/>
      </p:nvGrpSpPr>
      <p:grpSpPr>
        <a:xfrm>
          <a:off x="0" y="0"/>
          <a:ext cx="0" cy="0"/>
          <a:chOff x="0" y="0"/>
          <a:chExt cx="0" cy="0"/>
        </a:xfrm>
      </p:grpSpPr>
      <p:sp>
        <p:nvSpPr>
          <p:cNvPr id="85" name="Google Shape;85;p23"/>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6" name="Google Shape;86;p23"/>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7" name="Google Shape;87;p2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8" name="Google Shape;88;p23"/>
          <p:cNvGrpSpPr/>
          <p:nvPr/>
        </p:nvGrpSpPr>
        <p:grpSpPr>
          <a:xfrm>
            <a:off x="239662" y="900884"/>
            <a:ext cx="1797839" cy="1441190"/>
            <a:chOff x="3326325" y="4936267"/>
            <a:chExt cx="631663" cy="506356"/>
          </a:xfrm>
        </p:grpSpPr>
        <p:sp>
          <p:nvSpPr>
            <p:cNvPr id="89" name="Google Shape;89;p2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0" name="Google Shape;90;p2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1" name="Google Shape;91;p2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2" name="Google Shape;92;p2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3" name="Google Shape;93;p2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4" name="Google Shape;94;p2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5" name="Google Shape;95;p2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6" name="Google Shape;96;p2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24"/>
          <p:cNvSpPr txBox="1">
            <a:spLocks noGrp="1"/>
          </p:cNvSpPr>
          <p:nvPr>
            <p:ph type="body" idx="1"/>
          </p:nvPr>
        </p:nvSpPr>
        <p:spPr>
          <a:xfrm>
            <a:off x="610725" y="3562904"/>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0" name="Google Shape;100;p24"/>
          <p:cNvSpPr txBox="1">
            <a:spLocks noGrp="1"/>
          </p:cNvSpPr>
          <p:nvPr>
            <p:ph type="body" idx="2"/>
          </p:nvPr>
        </p:nvSpPr>
        <p:spPr>
          <a:xfrm>
            <a:off x="610725" y="4252817"/>
            <a:ext cx="81198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1" name="Google Shape;101;p24"/>
          <p:cNvSpPr txBox="1">
            <a:spLocks noGrp="1"/>
          </p:cNvSpPr>
          <p:nvPr>
            <p:ph type="body" idx="3"/>
          </p:nvPr>
        </p:nvSpPr>
        <p:spPr>
          <a:xfrm>
            <a:off x="610725" y="4553317"/>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2" name="Google Shape;102;p24"/>
          <p:cNvSpPr txBox="1">
            <a:spLocks noGrp="1"/>
          </p:cNvSpPr>
          <p:nvPr>
            <p:ph type="body" idx="4"/>
          </p:nvPr>
        </p:nvSpPr>
        <p:spPr>
          <a:xfrm>
            <a:off x="610725" y="2854692"/>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103" name="Google Shape;103;p24"/>
          <p:cNvGrpSpPr/>
          <p:nvPr/>
        </p:nvGrpSpPr>
        <p:grpSpPr>
          <a:xfrm>
            <a:off x="654073" y="5518984"/>
            <a:ext cx="1155691" cy="926429"/>
            <a:chOff x="3326325" y="4936267"/>
            <a:chExt cx="631663" cy="506356"/>
          </a:xfrm>
        </p:grpSpPr>
        <p:sp>
          <p:nvSpPr>
            <p:cNvPr id="104" name="Google Shape;104;p2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5" name="Google Shape;105;p2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6" name="Google Shape;106;p2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7" name="Google Shape;107;p2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8" name="Google Shape;108;p2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9" name="Google Shape;109;p2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0" name="Google Shape;110;p2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1" name="Google Shape;111;p2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112"/>
        <p:cNvGrpSpPr/>
        <p:nvPr/>
      </p:nvGrpSpPr>
      <p:grpSpPr>
        <a:xfrm>
          <a:off x="0" y="0"/>
          <a:ext cx="0" cy="0"/>
          <a:chOff x="0" y="0"/>
          <a:chExt cx="0" cy="0"/>
        </a:xfrm>
      </p:grpSpPr>
      <p:sp>
        <p:nvSpPr>
          <p:cNvPr id="113" name="Google Shape;113;p25"/>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25"/>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5"/>
          <p:cNvSpPr txBox="1">
            <a:spLocks noGrp="1"/>
          </p:cNvSpPr>
          <p:nvPr>
            <p:ph type="body" idx="1"/>
          </p:nvPr>
        </p:nvSpPr>
        <p:spPr>
          <a:xfrm>
            <a:off x="610723" y="3562904"/>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6" name="Google Shape;116;p25"/>
          <p:cNvSpPr txBox="1">
            <a:spLocks noGrp="1"/>
          </p:cNvSpPr>
          <p:nvPr>
            <p:ph type="body" idx="2"/>
          </p:nvPr>
        </p:nvSpPr>
        <p:spPr>
          <a:xfrm>
            <a:off x="610723" y="4252817"/>
            <a:ext cx="811987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7" name="Google Shape;117;p25"/>
          <p:cNvSpPr txBox="1">
            <a:spLocks noGrp="1"/>
          </p:cNvSpPr>
          <p:nvPr>
            <p:ph type="body" idx="3"/>
          </p:nvPr>
        </p:nvSpPr>
        <p:spPr>
          <a:xfrm>
            <a:off x="610723" y="4544352"/>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8" name="Google Shape;118;p25"/>
          <p:cNvSpPr txBox="1">
            <a:spLocks noGrp="1"/>
          </p:cNvSpPr>
          <p:nvPr>
            <p:ph type="body" idx="4"/>
          </p:nvPr>
        </p:nvSpPr>
        <p:spPr>
          <a:xfrm>
            <a:off x="610723" y="2854692"/>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19" name="Google Shape;119;p25"/>
          <p:cNvGrpSpPr/>
          <p:nvPr/>
        </p:nvGrpSpPr>
        <p:grpSpPr>
          <a:xfrm>
            <a:off x="654073" y="5545822"/>
            <a:ext cx="1155691" cy="926429"/>
            <a:chOff x="3326325" y="4936267"/>
            <a:chExt cx="631663" cy="506356"/>
          </a:xfrm>
        </p:grpSpPr>
        <p:sp>
          <p:nvSpPr>
            <p:cNvPr id="120" name="Google Shape;120;p2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1" name="Google Shape;121;p2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2" name="Google Shape;122;p2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3" name="Google Shape;123;p2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4" name="Google Shape;124;p2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5" name="Google Shape;125;p2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6" name="Google Shape;126;p2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7" name="Google Shape;127;p2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0" name="Google Shape;130;p26"/>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1" name="Google Shape;131;p26"/>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132" name="Google Shape;132;p26"/>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26"/>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4" name="Google Shape;134;p26"/>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35" name="Google Shape;135;p26"/>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136" name="Google Shape;136;p26"/>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37" name="Google Shape;137;p26"/>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sp>
        <p:nvSpPr>
          <p:cNvPr id="138" name="Google Shape;138;p26"/>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26"/>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1" name="Google Shape;141;p26"/>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2" name="Google Shape;142;p26"/>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43" name="Google Shape;143;p26"/>
          <p:cNvGrpSpPr/>
          <p:nvPr/>
        </p:nvGrpSpPr>
        <p:grpSpPr>
          <a:xfrm>
            <a:off x="367148" y="4891284"/>
            <a:ext cx="1155691" cy="926429"/>
            <a:chOff x="3326325" y="4936267"/>
            <a:chExt cx="631663" cy="506356"/>
          </a:xfrm>
        </p:grpSpPr>
        <p:sp>
          <p:nvSpPr>
            <p:cNvPr id="144" name="Google Shape;144;p2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5" name="Google Shape;145;p2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6" name="Google Shape;146;p2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7" name="Google Shape;147;p2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8" name="Google Shape;148;p2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9" name="Google Shape;149;p2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0" name="Google Shape;150;p2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1" name="Google Shape;151;p2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52"/>
        <p:cNvGrpSpPr/>
        <p:nvPr/>
      </p:nvGrpSpPr>
      <p:grpSpPr>
        <a:xfrm>
          <a:off x="0" y="0"/>
          <a:ext cx="0" cy="0"/>
          <a:chOff x="0" y="0"/>
          <a:chExt cx="0" cy="0"/>
        </a:xfrm>
      </p:grpSpPr>
      <p:sp>
        <p:nvSpPr>
          <p:cNvPr id="153" name="Google Shape;153;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54" name="Google Shape;154;p2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55" name="Google Shape;155;p27"/>
          <p:cNvCxnSpPr/>
          <p:nvPr/>
        </p:nvCxnSpPr>
        <p:spPr>
          <a:xfrm rot="10800000">
            <a:off x="0" y="608075"/>
            <a:ext cx="9144000" cy="0"/>
          </a:xfrm>
          <a:prstGeom prst="straightConnector1">
            <a:avLst/>
          </a:prstGeom>
          <a:noFill/>
          <a:ln w="12700" cap="flat" cmpd="sng">
            <a:solidFill>
              <a:srgbClr val="0B3458"/>
            </a:solidFill>
            <a:prstDash val="solid"/>
            <a:round/>
            <a:headEnd type="none" w="sm" len="sm"/>
            <a:tailEnd type="none" w="sm" len="sm"/>
          </a:ln>
        </p:spPr>
      </p:cxnSp>
      <p:cxnSp>
        <p:nvCxnSpPr>
          <p:cNvPr id="156" name="Google Shape;156;p27"/>
          <p:cNvCxnSpPr/>
          <p:nvPr/>
        </p:nvCxnSpPr>
        <p:spPr>
          <a:xfrm rot="10800000">
            <a:off x="0" y="6320550"/>
            <a:ext cx="9178500" cy="0"/>
          </a:xfrm>
          <a:prstGeom prst="straightConnector1">
            <a:avLst/>
          </a:prstGeom>
          <a:noFill/>
          <a:ln w="12700" cap="flat" cmpd="sng">
            <a:solidFill>
              <a:srgbClr val="0B3458"/>
            </a:solidFill>
            <a:prstDash val="solid"/>
            <a:round/>
            <a:headEnd type="none" w="sm" len="sm"/>
            <a:tailEnd type="none" w="sm" len="sm"/>
          </a:ln>
        </p:spPr>
      </p:cxnSp>
      <p:grpSp>
        <p:nvGrpSpPr>
          <p:cNvPr id="157" name="Google Shape;157;p27"/>
          <p:cNvGrpSpPr/>
          <p:nvPr/>
        </p:nvGrpSpPr>
        <p:grpSpPr>
          <a:xfrm>
            <a:off x="245437" y="6466186"/>
            <a:ext cx="349815" cy="280369"/>
            <a:chOff x="3326325" y="4936267"/>
            <a:chExt cx="631663" cy="506356"/>
          </a:xfrm>
        </p:grpSpPr>
        <p:sp>
          <p:nvSpPr>
            <p:cNvPr id="158" name="Google Shape;158;p2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9" name="Google Shape;159;p2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0" name="Google Shape;160;p2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1" name="Google Shape;161;p2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2" name="Google Shape;162;p2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3" name="Google Shape;163;p2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4" name="Google Shape;164;p2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5" name="Google Shape;165;p2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 name="Google Shape;11;p18"/>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8"/>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sp>
        <p:nvSpPr>
          <p:cNvPr id="13" name="Google Shape;13;p1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 name="Google Shape;14;p1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5" name="Google Shape;15;p1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 name="Google Shape;16;p1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 name="Google Shape;17;p1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grpSp>
        <p:nvGrpSpPr>
          <p:cNvPr id="19" name="Google Shape;19;p18"/>
          <p:cNvGrpSpPr/>
          <p:nvPr/>
        </p:nvGrpSpPr>
        <p:grpSpPr>
          <a:xfrm>
            <a:off x="245437" y="6466186"/>
            <a:ext cx="349815" cy="280369"/>
            <a:chOff x="3326325" y="4936267"/>
            <a:chExt cx="631663" cy="506356"/>
          </a:xfrm>
        </p:grpSpPr>
        <p:sp>
          <p:nvSpPr>
            <p:cNvPr id="20" name="Google Shape;20;p1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1" name="Google Shape;21;p1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 name="Google Shape;22;p1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 name="Google Shape;23;p1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4" name="Google Shape;24;p1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 name="Google Shape;25;p1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 name="Google Shape;26;p1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7" name="Google Shape;27;p1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nso.icann.org/sites/default/files/file/field-file-attach/final-report-newgtld-subsequent-procedures-pdp-02feb21-e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icann.org/en/system/files/files/subpro-oda-12dec22-en.pdf" TargetMode="External"/><Relationship Id="rId4" Type="http://schemas.openxmlformats.org/officeDocument/2006/relationships/hyperlink" Target="https://www.icann.org/en/system/files/files/cct-final-08sep18-en.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
          <p:cNvSpPr txBox="1">
            <a:spLocks noGrp="1"/>
          </p:cNvSpPr>
          <p:nvPr>
            <p:ph type="title"/>
          </p:nvPr>
        </p:nvSpPr>
        <p:spPr>
          <a:xfrm>
            <a:off x="2061883" y="761997"/>
            <a:ext cx="6382500" cy="2533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B3458"/>
              </a:buClr>
              <a:buSzPts val="3600"/>
              <a:buFont typeface="Arial"/>
              <a:buNone/>
            </a:pPr>
            <a:r>
              <a:rPr lang="en-US"/>
              <a:t>ICANN Board-GAC ICANN78 Consensus Advice Clarifying Questions Call </a:t>
            </a:r>
            <a:endParaRPr/>
          </a:p>
        </p:txBody>
      </p:sp>
      <p:sp>
        <p:nvSpPr>
          <p:cNvPr id="698" name="Google Shape;698;p1"/>
          <p:cNvSpPr txBox="1">
            <a:spLocks noGrp="1"/>
          </p:cNvSpPr>
          <p:nvPr>
            <p:ph type="body" idx="3"/>
          </p:nvPr>
        </p:nvSpPr>
        <p:spPr>
          <a:xfrm>
            <a:off x="2070848" y="5584257"/>
            <a:ext cx="6382500" cy="40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1800"/>
              <a:buNone/>
            </a:pPr>
            <a:r>
              <a:rPr lang="en-US"/>
              <a:t>05 December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Agenda</a:t>
            </a:r>
            <a:endParaRPr/>
          </a:p>
        </p:txBody>
      </p:sp>
      <p:sp>
        <p:nvSpPr>
          <p:cNvPr id="704" name="Google Shape;704;p2"/>
          <p:cNvSpPr txBox="1">
            <a:spLocks noGrp="1"/>
          </p:cNvSpPr>
          <p:nvPr>
            <p:ph type="body" idx="1"/>
          </p:nvPr>
        </p:nvSpPr>
        <p:spPr>
          <a:xfrm>
            <a:off x="618300" y="809362"/>
            <a:ext cx="7907400" cy="45717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2000"/>
              </a:spcBef>
              <a:spcAft>
                <a:spcPts val="0"/>
              </a:spcAft>
              <a:buClr>
                <a:srgbClr val="000000"/>
              </a:buClr>
              <a:buSzPts val="1425"/>
              <a:buFont typeface="Noto Sans Symbols"/>
              <a:buChar char="●"/>
            </a:pPr>
            <a:r>
              <a:rPr lang="en-US"/>
              <a:t>Welcome - Tripti Sinha</a:t>
            </a:r>
            <a:endParaRPr/>
          </a:p>
          <a:p>
            <a:pPr marL="342900" lvl="0" indent="-342900" algn="l" rtl="0">
              <a:lnSpc>
                <a:spcPct val="100000"/>
              </a:lnSpc>
              <a:spcBef>
                <a:spcPts val="2000"/>
              </a:spcBef>
              <a:spcAft>
                <a:spcPts val="0"/>
              </a:spcAft>
              <a:buSzPts val="1425"/>
              <a:buChar char="●"/>
            </a:pPr>
            <a:r>
              <a:rPr lang="en-US"/>
              <a:t>Opening Remarks - Nicolas Caballero and Becky Burr</a:t>
            </a:r>
            <a:endParaRPr/>
          </a:p>
          <a:p>
            <a:pPr marL="342900" lvl="0" indent="-342900" algn="l" rtl="0">
              <a:lnSpc>
                <a:spcPct val="100000"/>
              </a:lnSpc>
              <a:spcBef>
                <a:spcPts val="2000"/>
              </a:spcBef>
              <a:spcAft>
                <a:spcPts val="0"/>
              </a:spcAft>
              <a:buSzPts val="1425"/>
              <a:buChar char="●"/>
            </a:pPr>
            <a:r>
              <a:rPr lang="en-US"/>
              <a:t>Review of ICANN78 GAC Consensus Advice, Follow-up to Previous Advice, and Board Clarifying Questions </a:t>
            </a:r>
            <a:endParaRPr/>
          </a:p>
          <a:p>
            <a:pPr marL="342900" lvl="0" indent="-342900" algn="l" rtl="0">
              <a:lnSpc>
                <a:spcPct val="100000"/>
              </a:lnSpc>
              <a:spcBef>
                <a:spcPts val="2000"/>
              </a:spcBef>
              <a:spcAft>
                <a:spcPts val="0"/>
              </a:spcAft>
              <a:buSzPts val="1425"/>
              <a:buChar char="●"/>
            </a:pPr>
            <a:r>
              <a:rPr lang="en-US"/>
              <a:t>Closing Remarks and AOB - Nicolas Caballero and Becky Burr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2629dfd4c3c_0_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ICANN78 GAC Consensus Advice, Follow-up to Previous Advice, and Board Clarifying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16" name="Google Shape;716;p3"/>
          <p:cNvGraphicFramePr/>
          <p:nvPr/>
        </p:nvGraphicFramePr>
        <p:xfrm>
          <a:off x="363450" y="781800"/>
          <a:ext cx="3000000" cy="3000000"/>
        </p:xfrm>
        <a:graphic>
          <a:graphicData uri="http://schemas.openxmlformats.org/drawingml/2006/table">
            <a:tbl>
              <a:tblPr>
                <a:noFill/>
                <a:tableStyleId>{EC2CC979-D119-4F01-85D9-4A709FD6D286}</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a:t>Closed Generic gTLDs</a:t>
                      </a:r>
                      <a:endParaRPr sz="1300" u="none" strike="noStrike" cap="none"/>
                    </a:p>
                  </a:txBody>
                  <a:tcPr marL="91425" marR="91425" marT="91425" marB="91425"/>
                </a:tc>
                <a:tc>
                  <a:txBody>
                    <a:bodyPr/>
                    <a:lstStyle/>
                    <a:p>
                      <a:pPr marL="0" lvl="0" indent="0" algn="l" rtl="0">
                        <a:spcBef>
                          <a:spcPts val="0"/>
                        </a:spcBef>
                        <a:spcAft>
                          <a:spcPts val="0"/>
                        </a:spcAft>
                        <a:buNone/>
                      </a:pPr>
                      <a:r>
                        <a:rPr lang="en-US" sz="1300"/>
                        <a:t>Prior to the next round of New gTLDs, to ensure that the forthcoming Applicant Guidebook clearly states that Closed Generic gTLD applications will not be considered.</a:t>
                      </a:r>
                      <a:endParaRPr sz="1300"/>
                    </a:p>
                    <a:p>
                      <a:pPr marL="0" lvl="0" indent="0" algn="l" rtl="0">
                        <a:spcBef>
                          <a:spcPts val="0"/>
                        </a:spcBef>
                        <a:spcAft>
                          <a:spcPts val="0"/>
                        </a:spcAft>
                        <a:buNone/>
                      </a:pPr>
                      <a:endParaRPr sz="1300"/>
                    </a:p>
                    <a:p>
                      <a:pPr marL="0" marR="0" lvl="0" indent="0" algn="l" rtl="0">
                        <a:lnSpc>
                          <a:spcPct val="100000"/>
                        </a:lnSpc>
                        <a:spcBef>
                          <a:spcPts val="0"/>
                        </a:spcBef>
                        <a:spcAft>
                          <a:spcPts val="0"/>
                        </a:spcAft>
                        <a:buClr>
                          <a:srgbClr val="000000"/>
                        </a:buClr>
                        <a:buSzPts val="1400"/>
                        <a:buFont typeface="Arial"/>
                        <a:buNone/>
                      </a:pPr>
                      <a:endParaRPr sz="1300"/>
                    </a:p>
                  </a:txBody>
                  <a:tcPr marL="91425" marR="91425" marT="91425" marB="91425"/>
                </a:tc>
                <a:tc>
                  <a:txBody>
                    <a:bodyPr/>
                    <a:lstStyle/>
                    <a:p>
                      <a:pPr marL="0" lvl="0" indent="0" algn="l" rtl="0">
                        <a:spcBef>
                          <a:spcPts val="0"/>
                        </a:spcBef>
                        <a:spcAft>
                          <a:spcPts val="0"/>
                        </a:spcAft>
                        <a:buNone/>
                      </a:pPr>
                      <a:r>
                        <a:rPr lang="en-US" sz="1300"/>
                        <a:t>The Board notes that there is currently no community-developed consensus policy on closed generic gTLDs, since the SubPro PDP did not come to consensus on this topic and the recent facilitated dialogue did not result in a final community-agreed framework for further policy work.</a:t>
                      </a:r>
                      <a:endParaRPr sz="1300"/>
                    </a:p>
                    <a:p>
                      <a:pPr marL="457200" lvl="0" indent="0" algn="l" rtl="0">
                        <a:spcBef>
                          <a:spcPts val="0"/>
                        </a:spcBef>
                        <a:spcAft>
                          <a:spcPts val="0"/>
                        </a:spcAft>
                        <a:buNone/>
                      </a:pPr>
                      <a:endParaRPr sz="1300"/>
                    </a:p>
                    <a:p>
                      <a:pPr marL="0" lvl="0" indent="0" algn="l" rtl="0">
                        <a:spcBef>
                          <a:spcPts val="0"/>
                        </a:spcBef>
                        <a:spcAft>
                          <a:spcPts val="0"/>
                        </a:spcAft>
                        <a:buNone/>
                      </a:pPr>
                      <a:r>
                        <a:rPr lang="en-US" sz="1300"/>
                        <a:t>The Board thus understands that the question of how to handle any applications for closed generic gTLDs that may be submitted in the next round is a decision for the Board. The Board is considering how to proceed and will take into account the GAC’s advice as well as that of the ALAC and the input sent via correspondence from the GNSO Council. </a:t>
                      </a:r>
                      <a:endParaRPr sz="1300"/>
                    </a:p>
                    <a:p>
                      <a:pPr marL="457200" lvl="0" indent="0" algn="l" rtl="0">
                        <a:spcBef>
                          <a:spcPts val="0"/>
                        </a:spcBef>
                        <a:spcAft>
                          <a:spcPts val="0"/>
                        </a:spcAft>
                        <a:buNone/>
                      </a:pPr>
                      <a:endParaRPr sz="1300"/>
                    </a:p>
                    <a:p>
                      <a:pPr marL="0" lvl="0" indent="0" algn="l" rtl="0">
                        <a:spcBef>
                          <a:spcPts val="0"/>
                        </a:spcBef>
                        <a:spcAft>
                          <a:spcPts val="0"/>
                        </a:spcAft>
                        <a:buNone/>
                      </a:pPr>
                      <a:r>
                        <a:rPr lang="en-US" sz="1300" b="1"/>
                        <a:t>Can the GAC confirm its belief that Board acceptance of this advice will not amount to unilateral policy making, and should not be considered a precedent or policy for future rounds of new gTLDs?</a:t>
                      </a:r>
                      <a:endParaRPr sz="1300" b="1"/>
                    </a:p>
                    <a:p>
                      <a:pPr marL="457200" lvl="0" indent="0" algn="l" rtl="0">
                        <a:spcBef>
                          <a:spcPts val="0"/>
                        </a:spcBef>
                        <a:spcAft>
                          <a:spcPts val="0"/>
                        </a:spcAft>
                        <a:buNone/>
                      </a:pPr>
                      <a:endParaRPr sz="1300"/>
                    </a:p>
                    <a:p>
                      <a:pPr marL="0" lvl="0" indent="0" algn="l" rtl="0">
                        <a:spcBef>
                          <a:spcPts val="0"/>
                        </a:spcBef>
                        <a:spcAft>
                          <a:spcPts val="0"/>
                        </a:spcAft>
                        <a:buNone/>
                      </a:pPr>
                      <a:r>
                        <a:rPr lang="en-US" sz="1300" b="1"/>
                        <a:t>Can the GAC also clarify how this advice item aligns with its 2013 advice that for gTLD strings representing generic terms, exclusive registry access (i.e. closed generics) should serve a public interest goal?</a:t>
                      </a:r>
                      <a:endParaRPr sz="13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120"/>
              <a:t>GAC Follow-up to Previous Advice and Board Clarifying Question </a:t>
            </a:r>
            <a:endParaRPr sz="2400"/>
          </a:p>
        </p:txBody>
      </p:sp>
      <p:graphicFrame>
        <p:nvGraphicFramePr>
          <p:cNvPr id="722" name="Google Shape;722;p4"/>
          <p:cNvGraphicFramePr/>
          <p:nvPr/>
        </p:nvGraphicFramePr>
        <p:xfrm>
          <a:off x="416300" y="820075"/>
          <a:ext cx="3000000" cy="3000000"/>
        </p:xfrm>
        <a:graphic>
          <a:graphicData uri="http://schemas.openxmlformats.org/drawingml/2006/table">
            <a:tbl>
              <a:tblPr>
                <a:noFill/>
                <a:tableStyleId>{EC2CC979-D119-4F01-85D9-4A709FD6D286}</a:tableStyleId>
              </a:tblPr>
              <a:tblGrid>
                <a:gridCol w="1606650">
                  <a:extLst>
                    <a:ext uri="{9D8B030D-6E8A-4147-A177-3AD203B41FA5}">
                      <a16:colId xmlns:a16="http://schemas.microsoft.com/office/drawing/2014/main" val="20000"/>
                    </a:ext>
                  </a:extLst>
                </a:gridCol>
                <a:gridCol w="2713175">
                  <a:extLst>
                    <a:ext uri="{9D8B030D-6E8A-4147-A177-3AD203B41FA5}">
                      <a16:colId xmlns:a16="http://schemas.microsoft.com/office/drawing/2014/main" val="20001"/>
                    </a:ext>
                  </a:extLst>
                </a:gridCol>
                <a:gridCol w="413692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a:t>
                      </a:r>
                      <a:endParaRPr sz="14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GAC </a:t>
                      </a:r>
                      <a:r>
                        <a:rPr lang="en-US"/>
                        <a:t>Follow up to Previous Advice</a:t>
                      </a:r>
                      <a:endParaRPr sz="14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Board Clarifying Question(s) and/or Comment(s)</a:t>
                      </a:r>
                      <a:endParaRPr sz="14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a:t>Enabling Inclusive, Informed and Meaningful Participation in ICANN</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The GAC would welcome a written status update from the Board on the activities adopted and implemented by ICANN org pursuant to the ICANN60 GAC Abu Dhabi Communiqué Advice regarding the development of a simple and efficient document management system and the production of easily understandable executive summaries for all relevant issues, processes and activities.</a:t>
                      </a:r>
                      <a:endParaRPr sz="1400" u="none" strike="noStrike" cap="none"/>
                    </a:p>
                  </a:txBody>
                  <a:tcPr marL="91425" marR="91425" marT="91425" marB="91425"/>
                </a:tc>
                <a:tc>
                  <a:txBody>
                    <a:bodyPr/>
                    <a:lstStyle/>
                    <a:p>
                      <a:pPr marL="0" lvl="0" indent="0" algn="l" rtl="0">
                        <a:spcBef>
                          <a:spcPts val="0"/>
                        </a:spcBef>
                        <a:spcAft>
                          <a:spcPts val="0"/>
                        </a:spcAft>
                        <a:buNone/>
                      </a:pPr>
                      <a:r>
                        <a:rPr lang="en-US"/>
                        <a:t>The Board is committed to accountability and transparency and pursuing easily understandable and relevant information on matters of concern to all stakeholders. The Board notes that the greatly enhanced searchability on icann.org, resulting from the Information Transparency Initiative, gives users the ability to search by name, date, and subject, which satisfies the intent of the advice regarding the development of a simple and efficient document management system. </a:t>
                      </a:r>
                      <a:endParaRPr/>
                    </a:p>
                    <a:p>
                      <a:pPr marL="0" lvl="0" indent="0" algn="l" rtl="0">
                        <a:spcBef>
                          <a:spcPts val="0"/>
                        </a:spcBef>
                        <a:spcAft>
                          <a:spcPts val="0"/>
                        </a:spcAft>
                        <a:buNone/>
                      </a:pPr>
                      <a:endParaRPr/>
                    </a:p>
                    <a:p>
                      <a:pPr marL="0" lvl="0" indent="0" algn="l" rtl="0">
                        <a:spcBef>
                          <a:spcPts val="0"/>
                        </a:spcBef>
                        <a:spcAft>
                          <a:spcPts val="0"/>
                        </a:spcAft>
                        <a:buNone/>
                      </a:pPr>
                      <a:r>
                        <a:rPr lang="en-US"/>
                        <a:t>The Board notes that the At Large leadership has met with staff regarding the need for executive summaries. Ten executive summaries will be produced, after which the 2017 joint advice can be closed.  At Large has committed to provide the list of topics. </a:t>
                      </a:r>
                      <a:r>
                        <a:rPr lang="en-US" b="1"/>
                        <a:t>Will the GAC be working in collaboration with At Large on these ten topics and if so, is there a timeline for the GAC and At Large to provide these topics?</a:t>
                      </a:r>
                      <a:endParaRPr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629dfd4c3c_0_12"/>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120"/>
              <a:t>GAC Follow-up to Previous Advice and Board Clarifying Question </a:t>
            </a:r>
            <a:endParaRPr sz="2400"/>
          </a:p>
        </p:txBody>
      </p:sp>
      <p:graphicFrame>
        <p:nvGraphicFramePr>
          <p:cNvPr id="728" name="Google Shape;728;g2629dfd4c3c_0_12"/>
          <p:cNvGraphicFramePr/>
          <p:nvPr/>
        </p:nvGraphicFramePr>
        <p:xfrm>
          <a:off x="416300" y="820075"/>
          <a:ext cx="3000000" cy="3000000"/>
        </p:xfrm>
        <a:graphic>
          <a:graphicData uri="http://schemas.openxmlformats.org/drawingml/2006/table">
            <a:tbl>
              <a:tblPr>
                <a:noFill/>
                <a:tableStyleId>{EC2CC979-D119-4F01-85D9-4A709FD6D286}</a:tableStyleId>
              </a:tblPr>
              <a:tblGrid>
                <a:gridCol w="1606650">
                  <a:extLst>
                    <a:ext uri="{9D8B030D-6E8A-4147-A177-3AD203B41FA5}">
                      <a16:colId xmlns:a16="http://schemas.microsoft.com/office/drawing/2014/main" val="20000"/>
                    </a:ext>
                  </a:extLst>
                </a:gridCol>
                <a:gridCol w="2713175">
                  <a:extLst>
                    <a:ext uri="{9D8B030D-6E8A-4147-A177-3AD203B41FA5}">
                      <a16:colId xmlns:a16="http://schemas.microsoft.com/office/drawing/2014/main" val="20001"/>
                    </a:ext>
                  </a:extLst>
                </a:gridCol>
                <a:gridCol w="413692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a:t>
                      </a:r>
                      <a:endParaRPr sz="14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GAC </a:t>
                      </a:r>
                      <a:r>
                        <a:rPr lang="en-US"/>
                        <a:t>Follow up to Previous Advice</a:t>
                      </a:r>
                      <a:endParaRPr sz="14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Board Clarifying Question(s) and/or Comment(s)</a:t>
                      </a:r>
                      <a:endParaRPr sz="14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a:t>Future gTLDs Policies and Procedures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a:t>The GAC recalls its advice to the Board in the ICANN56 GAC Helsinki Communiqué (30 June 2016) that "An objective and independent analysis of costs and benefits should be conducted beforehand, drawing on experience with and outcomes from the recent round." So far the GAC is not certain of the availability of such analysis called for by the GAC. The GAC is looking forward to receiving such analysis at the earliest opportunity and ahead of ICANN79.</a:t>
                      </a:r>
                      <a:endParaRPr sz="1400" u="none" strike="noStrike" cap="none"/>
                    </a:p>
                  </a:txBody>
                  <a:tcPr marL="91425" marR="91425" marT="91425" marB="91425"/>
                </a:tc>
                <a:tc>
                  <a:txBody>
                    <a:bodyPr/>
                    <a:lstStyle/>
                    <a:p>
                      <a:pPr marL="0" lvl="0" indent="0" algn="l" rtl="0">
                        <a:lnSpc>
                          <a:spcPct val="107916"/>
                        </a:lnSpc>
                        <a:spcBef>
                          <a:spcPts val="0"/>
                        </a:spcBef>
                        <a:spcAft>
                          <a:spcPts val="0"/>
                        </a:spcAft>
                        <a:buNone/>
                      </a:pPr>
                      <a:r>
                        <a:rPr lang="en-US" b="1"/>
                        <a:t>The Board notes that the benefits and costs of subsequent rounds of new gTLD are contained in the </a:t>
                      </a:r>
                      <a:r>
                        <a:rPr lang="en-US" b="1" u="sng">
                          <a:solidFill>
                            <a:srgbClr val="1155CC"/>
                          </a:solidFill>
                          <a:hlinkClick r:id="rId3">
                            <a:extLst>
                              <a:ext uri="{A12FA001-AC4F-418D-AE19-62706E023703}">
                                <ahyp:hlinkClr xmlns:ahyp="http://schemas.microsoft.com/office/drawing/2018/hyperlinkcolor" val="tx"/>
                              </a:ext>
                            </a:extLst>
                          </a:hlinkClick>
                        </a:rPr>
                        <a:t>PDP Final Report</a:t>
                      </a:r>
                      <a:r>
                        <a:rPr lang="en-US" b="1"/>
                        <a:t>, the </a:t>
                      </a:r>
                      <a:r>
                        <a:rPr lang="en-US" b="1" u="sng">
                          <a:solidFill>
                            <a:srgbClr val="1155CC"/>
                          </a:solidFill>
                          <a:hlinkClick r:id="rId4">
                            <a:extLst>
                              <a:ext uri="{A12FA001-AC4F-418D-AE19-62706E023703}">
                                <ahyp:hlinkClr xmlns:ahyp="http://schemas.microsoft.com/office/drawing/2018/hyperlinkcolor" val="tx"/>
                              </a:ext>
                            </a:extLst>
                          </a:hlinkClick>
                        </a:rPr>
                        <a:t>CCT Final Report</a:t>
                      </a:r>
                      <a:r>
                        <a:rPr lang="en-US" b="1"/>
                        <a:t>, and the </a:t>
                      </a:r>
                      <a:r>
                        <a:rPr lang="en-US" b="1" u="sng">
                          <a:solidFill>
                            <a:srgbClr val="1155CC"/>
                          </a:solidFill>
                          <a:hlinkClick r:id="rId5">
                            <a:extLst>
                              <a:ext uri="{A12FA001-AC4F-418D-AE19-62706E023703}">
                                <ahyp:hlinkClr xmlns:ahyp="http://schemas.microsoft.com/office/drawing/2018/hyperlinkcolor" val="tx"/>
                              </a:ext>
                            </a:extLst>
                          </a:hlinkClick>
                        </a:rPr>
                        <a:t>ODA</a:t>
                      </a:r>
                      <a:r>
                        <a:rPr lang="en-US" b="1"/>
                        <a:t>. In the view of the GAC, what additional analysis is required that is not already covered in these documents?</a:t>
                      </a:r>
                      <a:endParaRPr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Closing Remarks &amp; AOB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Closing Remarks and AOB</a:t>
            </a:r>
            <a:endParaRPr/>
          </a:p>
        </p:txBody>
      </p:sp>
      <p:sp>
        <p:nvSpPr>
          <p:cNvPr id="741" name="Google Shape;741;p17"/>
          <p:cNvSpPr txBox="1"/>
          <p:nvPr/>
        </p:nvSpPr>
        <p:spPr>
          <a:xfrm>
            <a:off x="559300" y="825625"/>
            <a:ext cx="6645000" cy="4464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AOB</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Macintosh PowerPoint</Application>
  <PresentationFormat>On-screen Show (4:3)</PresentationFormat>
  <Paragraphs>43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ICANNPPT_Arial_4x3_June 2017_potx</vt:lpstr>
      <vt:lpstr>ICANN Board-GAC ICANN78 Consensus Advice Clarifying Questions Call </vt:lpstr>
      <vt:lpstr>Agenda</vt:lpstr>
      <vt:lpstr>ICANN78 GAC Consensus Advice, Follow-up to Previous Advice, and Board Clarifying Questions</vt:lpstr>
      <vt:lpstr>GAC Consensus Advice and Board Clarifying Question </vt:lpstr>
      <vt:lpstr>GAC Follow-up to Previous Advice and Board Clarifying Question </vt:lpstr>
      <vt:lpstr>GAC Follow-up to Previous Advice and Board Clarifying Question </vt:lpstr>
      <vt:lpstr>Closing Remarks &amp; AOB</vt:lpstr>
      <vt:lpstr>Closing Remarks and AOB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ICANN Board-GAC ICANN78 Consensus Advice Clarifying Questions Call </dc:title>
  <cp:lastModifiedBy>Andrew Chen</cp:lastModifiedBy>
  <cp:revision>1</cp:revision>
  <dcterms:modified xsi:type="dcterms:W3CDTF">2023-11-30T18:08:33Z</dcterms:modified>
</cp:coreProperties>
</file>